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81" r:id="rId2"/>
    <p:sldId id="268" r:id="rId3"/>
    <p:sldId id="286" r:id="rId4"/>
    <p:sldId id="270" r:id="rId5"/>
    <p:sldId id="271" r:id="rId6"/>
    <p:sldId id="272" r:id="rId7"/>
    <p:sldId id="273" r:id="rId8"/>
    <p:sldId id="279" r:id="rId9"/>
    <p:sldId id="287" r:id="rId10"/>
    <p:sldId id="278" r:id="rId11"/>
    <p:sldId id="284" r:id="rId12"/>
    <p:sldId id="277" r:id="rId13"/>
    <p:sldId id="288" r:id="rId14"/>
    <p:sldId id="276" r:id="rId15"/>
    <p:sldId id="289" r:id="rId16"/>
    <p:sldId id="280" r:id="rId17"/>
    <p:sldId id="282" r:id="rId18"/>
    <p:sldId id="283" r:id="rId19"/>
  </p:sldIdLst>
  <p:sldSz cx="18288000" cy="10287000"/>
  <p:notesSz cx="6858000" cy="9144000"/>
  <p:embeddedFontLst>
    <p:embeddedFont>
      <p:font typeface="각진펜" panose="020B0600000101010101" charset="-127"/>
      <p:regular r:id="rId21"/>
    </p:embeddedFont>
    <p:embeddedFont>
      <p:font typeface="각진펜 Bold" panose="020B0600000101010101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3E5F3F"/>
    <a:srgbClr val="4F864E"/>
    <a:srgbClr val="557757"/>
    <a:srgbClr val="9AD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6" autoAdjust="0"/>
    <p:restoredTop sz="94925" autoAdjust="0"/>
  </p:normalViewPr>
  <p:slideViewPr>
    <p:cSldViewPr>
      <p:cViewPr varScale="1">
        <p:scale>
          <a:sx n="69" d="100"/>
          <a:sy n="69" d="100"/>
        </p:scale>
        <p:origin x="9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29CDB-D601-4344-823B-80733A54386D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C59-AF76-4F55-89F3-37189D422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67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11A6E9-013E-40B8-843E-1BBD089FA74B}" type="datetime1">
              <a:rPr lang="en-US" altLang="ko-KR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0C4A8AE4-8229-4012-951D-A3A8D873A3D9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18FF089C-E88E-44C2-BB1D-4585F20BD767}"/>
              </a:ext>
            </a:extLst>
          </p:cNvPr>
          <p:cNvGrpSpPr/>
          <p:nvPr userDrawn="1"/>
        </p:nvGrpSpPr>
        <p:grpSpPr>
          <a:xfrm>
            <a:off x="903715" y="712677"/>
            <a:ext cx="16480570" cy="9574324"/>
            <a:chOff x="0" y="0"/>
            <a:chExt cx="4340562" cy="2593054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F10EE0F-A98D-47B7-9408-214D13435797}"/>
                </a:ext>
              </a:extLst>
            </p:cNvPr>
            <p:cNvSpPr/>
            <p:nvPr/>
          </p:nvSpPr>
          <p:spPr>
            <a:xfrm>
              <a:off x="0" y="0"/>
              <a:ext cx="4340562" cy="2593054"/>
            </a:xfrm>
            <a:custGeom>
              <a:avLst/>
              <a:gdLst/>
              <a:ahLst/>
              <a:cxnLst/>
              <a:rect l="l" t="t" r="r" b="b"/>
              <a:pathLst>
                <a:path w="4340562" h="2593054">
                  <a:moveTo>
                    <a:pt x="34762" y="0"/>
                  </a:moveTo>
                  <a:lnTo>
                    <a:pt x="4305800" y="0"/>
                  </a:lnTo>
                  <a:cubicBezTo>
                    <a:pt x="4315019" y="0"/>
                    <a:pt x="4323861" y="3662"/>
                    <a:pt x="4330380" y="10182"/>
                  </a:cubicBezTo>
                  <a:cubicBezTo>
                    <a:pt x="4336899" y="16701"/>
                    <a:pt x="4340562" y="25543"/>
                    <a:pt x="4340562" y="34762"/>
                  </a:cubicBezTo>
                  <a:lnTo>
                    <a:pt x="4340562" y="2558292"/>
                  </a:lnTo>
                  <a:cubicBezTo>
                    <a:pt x="4340562" y="2567511"/>
                    <a:pt x="4336899" y="2576353"/>
                    <a:pt x="4330380" y="2582872"/>
                  </a:cubicBezTo>
                  <a:cubicBezTo>
                    <a:pt x="4323861" y="2589391"/>
                    <a:pt x="4315019" y="2593054"/>
                    <a:pt x="4305800" y="2593054"/>
                  </a:cubicBezTo>
                  <a:lnTo>
                    <a:pt x="34762" y="2593054"/>
                  </a:lnTo>
                  <a:cubicBezTo>
                    <a:pt x="25543" y="2593054"/>
                    <a:pt x="16701" y="2589391"/>
                    <a:pt x="10182" y="2582872"/>
                  </a:cubicBezTo>
                  <a:cubicBezTo>
                    <a:pt x="3662" y="2576353"/>
                    <a:pt x="0" y="2567511"/>
                    <a:pt x="0" y="2558292"/>
                  </a:cubicBezTo>
                  <a:lnTo>
                    <a:pt x="0" y="34762"/>
                  </a:lnTo>
                  <a:cubicBezTo>
                    <a:pt x="0" y="25543"/>
                    <a:pt x="3662" y="16701"/>
                    <a:pt x="10182" y="10182"/>
                  </a:cubicBezTo>
                  <a:cubicBezTo>
                    <a:pt x="16701" y="3662"/>
                    <a:pt x="25543" y="0"/>
                    <a:pt x="3476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EE6AFCA-2A22-47EB-9E27-558ED4F07433}"/>
                </a:ext>
              </a:extLst>
            </p:cNvPr>
            <p:cNvSpPr txBox="1"/>
            <p:nvPr/>
          </p:nvSpPr>
          <p:spPr>
            <a:xfrm>
              <a:off x="0" y="-47625"/>
              <a:ext cx="4340562" cy="2640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3">
            <a:extLst>
              <a:ext uri="{FF2B5EF4-FFF2-40B4-BE49-F238E27FC236}">
                <a16:creationId xmlns:a16="http://schemas.microsoft.com/office/drawing/2014/main" id="{E5BB442D-DC76-4DE5-B710-78D0E1463AE1}"/>
              </a:ext>
            </a:extLst>
          </p:cNvPr>
          <p:cNvSpPr/>
          <p:nvPr userDrawn="1"/>
        </p:nvSpPr>
        <p:spPr>
          <a:xfrm>
            <a:off x="1" y="9570497"/>
            <a:ext cx="18287999" cy="716090"/>
          </a:xfrm>
          <a:custGeom>
            <a:avLst/>
            <a:gdLst/>
            <a:ahLst/>
            <a:cxnLst/>
            <a:rect l="l" t="t" r="r" b="b"/>
            <a:pathLst>
              <a:path w="4967111" h="298980">
                <a:moveTo>
                  <a:pt x="0" y="0"/>
                </a:moveTo>
                <a:lnTo>
                  <a:pt x="4967111" y="0"/>
                </a:lnTo>
                <a:lnTo>
                  <a:pt x="4967111" y="298980"/>
                </a:lnTo>
                <a:lnTo>
                  <a:pt x="0" y="29898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7B70344F-11A5-47E3-A2A1-F242AB66DA2F}"/>
              </a:ext>
            </a:extLst>
          </p:cNvPr>
          <p:cNvSpPr txBox="1"/>
          <p:nvPr userDrawn="1"/>
        </p:nvSpPr>
        <p:spPr>
          <a:xfrm>
            <a:off x="2797187" y="9791700"/>
            <a:ext cx="12693625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0" spc="427">
                <a:solidFill>
                  <a:srgbClr val="FFFFFF"/>
                </a:solidFill>
                <a:latin typeface="각진펜 Bold" panose="020B0600000101010101" charset="-127"/>
                <a:ea typeface="각진펜 Bold" panose="020B0600000101010101" charset="-127"/>
              </a:rPr>
              <a:t>AI </a:t>
            </a:r>
            <a:r>
              <a:rPr lang="ko-KR" altLang="en-US" sz="1599" b="0" spc="427">
                <a:solidFill>
                  <a:srgbClr val="FFFFFF"/>
                </a:solidFill>
                <a:latin typeface="각진펜 Bold" panose="020B0600000101010101" charset="-127"/>
                <a:ea typeface="각진펜 Bold" panose="020B0600000101010101" charset="-127"/>
              </a:rPr>
              <a:t>분류기술을 이용한 식물 종 맞춤 스마트 화단 </a:t>
            </a:r>
            <a:r>
              <a:rPr lang="en-US" altLang="ko-KR" sz="1599" b="0" spc="427">
                <a:solidFill>
                  <a:srgbClr val="FFFFFF"/>
                </a:solidFill>
                <a:latin typeface="각진펜 Bold" panose="020B0600000101010101" charset="-127"/>
                <a:ea typeface="각진펜 Bold" panose="020B0600000101010101" charset="-127"/>
              </a:rPr>
              <a:t>“</a:t>
            </a:r>
            <a:r>
              <a:rPr lang="ko-KR" altLang="en-US" sz="1599" b="0" spc="427">
                <a:solidFill>
                  <a:srgbClr val="FFFFFF"/>
                </a:solidFill>
                <a:latin typeface="각진펜 Bold" panose="020B0600000101010101" charset="-127"/>
                <a:ea typeface="각진펜 Bold" panose="020B0600000101010101" charset="-127"/>
              </a:rPr>
              <a:t>자연지능 화단</a:t>
            </a:r>
            <a:r>
              <a:rPr lang="en-US" altLang="ko-KR" sz="1599" b="0" spc="427">
                <a:solidFill>
                  <a:srgbClr val="FFFFFF"/>
                </a:solidFill>
                <a:latin typeface="각진펜 Bold" panose="020B0600000101010101" charset="-127"/>
                <a:ea typeface="각진펜 Bold" panose="020B0600000101010101" charset="-127"/>
              </a:rPr>
              <a:t>”</a:t>
            </a:r>
            <a:endParaRPr lang="en-US" sz="1599" b="0" spc="427">
              <a:solidFill>
                <a:srgbClr val="FFFFFF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F1DEF34-0D83-4D55-9192-FE48270FDA10}"/>
              </a:ext>
            </a:extLst>
          </p:cNvPr>
          <p:cNvSpPr txBox="1">
            <a:spLocks/>
          </p:cNvSpPr>
          <p:nvPr userDrawn="1"/>
        </p:nvSpPr>
        <p:spPr>
          <a:xfrm>
            <a:off x="16078200" y="97501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400" smtClean="0">
                <a:solidFill>
                  <a:schemeClr val="bg1"/>
                </a:solidFill>
                <a:latin typeface="각진펜 Bold" panose="020B0600000101010101" charset="-127"/>
                <a:ea typeface="각진펜 Bold" panose="020B0600000101010101" charset="-127"/>
              </a:rPr>
              <a:pPr/>
              <a:t>‹#›</a:t>
            </a:fld>
            <a:endParaRPr lang="en-US" sz="2400">
              <a:solidFill>
                <a:schemeClr val="bg1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58DE12-1925-433E-A329-E619E24A285D}" type="datetime1">
              <a:rPr lang="en-US" altLang="ko-KR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0C4A8AE4-8229-4012-951D-A3A8D873A3D9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18FF089C-E88E-44C2-BB1D-4585F20BD767}"/>
              </a:ext>
            </a:extLst>
          </p:cNvPr>
          <p:cNvGrpSpPr/>
          <p:nvPr userDrawn="1"/>
        </p:nvGrpSpPr>
        <p:grpSpPr>
          <a:xfrm>
            <a:off x="342899" y="304800"/>
            <a:ext cx="17602200" cy="9718992"/>
            <a:chOff x="0" y="0"/>
            <a:chExt cx="4340562" cy="2593054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F10EE0F-A98D-47B7-9408-214D13435797}"/>
                </a:ext>
              </a:extLst>
            </p:cNvPr>
            <p:cNvSpPr/>
            <p:nvPr/>
          </p:nvSpPr>
          <p:spPr>
            <a:xfrm>
              <a:off x="0" y="0"/>
              <a:ext cx="4340562" cy="2593054"/>
            </a:xfrm>
            <a:custGeom>
              <a:avLst/>
              <a:gdLst/>
              <a:ahLst/>
              <a:cxnLst/>
              <a:rect l="l" t="t" r="r" b="b"/>
              <a:pathLst>
                <a:path w="4340562" h="2593054">
                  <a:moveTo>
                    <a:pt x="34762" y="0"/>
                  </a:moveTo>
                  <a:lnTo>
                    <a:pt x="4305800" y="0"/>
                  </a:lnTo>
                  <a:cubicBezTo>
                    <a:pt x="4315019" y="0"/>
                    <a:pt x="4323861" y="3662"/>
                    <a:pt x="4330380" y="10182"/>
                  </a:cubicBezTo>
                  <a:cubicBezTo>
                    <a:pt x="4336899" y="16701"/>
                    <a:pt x="4340562" y="25543"/>
                    <a:pt x="4340562" y="34762"/>
                  </a:cubicBezTo>
                  <a:lnTo>
                    <a:pt x="4340562" y="2558292"/>
                  </a:lnTo>
                  <a:cubicBezTo>
                    <a:pt x="4340562" y="2567511"/>
                    <a:pt x="4336899" y="2576353"/>
                    <a:pt x="4330380" y="2582872"/>
                  </a:cubicBezTo>
                  <a:cubicBezTo>
                    <a:pt x="4323861" y="2589391"/>
                    <a:pt x="4315019" y="2593054"/>
                    <a:pt x="4305800" y="2593054"/>
                  </a:cubicBezTo>
                  <a:lnTo>
                    <a:pt x="34762" y="2593054"/>
                  </a:lnTo>
                  <a:cubicBezTo>
                    <a:pt x="25543" y="2593054"/>
                    <a:pt x="16701" y="2589391"/>
                    <a:pt x="10182" y="2582872"/>
                  </a:cubicBezTo>
                  <a:cubicBezTo>
                    <a:pt x="3662" y="2576353"/>
                    <a:pt x="0" y="2567511"/>
                    <a:pt x="0" y="2558292"/>
                  </a:cubicBezTo>
                  <a:lnTo>
                    <a:pt x="0" y="34762"/>
                  </a:lnTo>
                  <a:cubicBezTo>
                    <a:pt x="0" y="25543"/>
                    <a:pt x="3662" y="16701"/>
                    <a:pt x="10182" y="10182"/>
                  </a:cubicBezTo>
                  <a:cubicBezTo>
                    <a:pt x="16701" y="3662"/>
                    <a:pt x="25543" y="0"/>
                    <a:pt x="34762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EE6AFCA-2A22-47EB-9E27-558ED4F07433}"/>
                </a:ext>
              </a:extLst>
            </p:cNvPr>
            <p:cNvSpPr txBox="1"/>
            <p:nvPr/>
          </p:nvSpPr>
          <p:spPr>
            <a:xfrm>
              <a:off x="0" y="-47625"/>
              <a:ext cx="4340562" cy="2640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8">
            <a:extLst>
              <a:ext uri="{FF2B5EF4-FFF2-40B4-BE49-F238E27FC236}">
                <a16:creationId xmlns:a16="http://schemas.microsoft.com/office/drawing/2014/main" id="{0D4F0C28-AAFC-4BDE-BE59-9440890E1F7E}"/>
              </a:ext>
            </a:extLst>
          </p:cNvPr>
          <p:cNvSpPr txBox="1"/>
          <p:nvPr/>
        </p:nvSpPr>
        <p:spPr>
          <a:xfrm>
            <a:off x="304800" y="114300"/>
            <a:ext cx="17678399" cy="98679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03722EA-7553-4941-AFC2-11DDC3FBECA2}"/>
              </a:ext>
            </a:extLst>
          </p:cNvPr>
          <p:cNvSpPr/>
          <p:nvPr/>
        </p:nvSpPr>
        <p:spPr>
          <a:xfrm>
            <a:off x="0" y="9570910"/>
            <a:ext cx="18287999" cy="716090"/>
          </a:xfrm>
          <a:custGeom>
            <a:avLst/>
            <a:gdLst/>
            <a:ahLst/>
            <a:cxnLst/>
            <a:rect l="l" t="t" r="r" b="b"/>
            <a:pathLst>
              <a:path w="4967111" h="298980">
                <a:moveTo>
                  <a:pt x="0" y="0"/>
                </a:moveTo>
                <a:lnTo>
                  <a:pt x="4967111" y="0"/>
                </a:lnTo>
                <a:lnTo>
                  <a:pt x="4967111" y="298980"/>
                </a:lnTo>
                <a:lnTo>
                  <a:pt x="0" y="29898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7B70344F-11A5-47E3-A2A1-F242AB66DA2F}"/>
              </a:ext>
            </a:extLst>
          </p:cNvPr>
          <p:cNvSpPr txBox="1"/>
          <p:nvPr userDrawn="1"/>
        </p:nvSpPr>
        <p:spPr>
          <a:xfrm>
            <a:off x="2797188" y="9791700"/>
            <a:ext cx="12693625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0" spc="427">
                <a:solidFill>
                  <a:srgbClr val="FFFFFF"/>
                </a:solidFill>
                <a:latin typeface="각진펜 Bold" panose="020B0600000101010101" charset="-127"/>
                <a:ea typeface="각진펜 Bold" panose="020B0600000101010101" charset="-127"/>
              </a:rPr>
              <a:t>AI </a:t>
            </a:r>
            <a:r>
              <a:rPr lang="ko-KR" altLang="en-US" sz="1599" b="0" spc="427">
                <a:solidFill>
                  <a:srgbClr val="FFFFFF"/>
                </a:solidFill>
                <a:latin typeface="각진펜 Bold" panose="020B0600000101010101" charset="-127"/>
                <a:ea typeface="각진펜 Bold" panose="020B0600000101010101" charset="-127"/>
              </a:rPr>
              <a:t>분류기술을 이용한 식물 종 맞춤 스마트 화단 </a:t>
            </a:r>
            <a:r>
              <a:rPr lang="en-US" altLang="ko-KR" sz="1599" b="0" spc="427">
                <a:solidFill>
                  <a:srgbClr val="FFFFFF"/>
                </a:solidFill>
                <a:latin typeface="각진펜 Bold" panose="020B0600000101010101" charset="-127"/>
                <a:ea typeface="각진펜 Bold" panose="020B0600000101010101" charset="-127"/>
              </a:rPr>
              <a:t>“</a:t>
            </a:r>
            <a:r>
              <a:rPr lang="ko-KR" altLang="en-US" sz="1599" b="0" spc="427">
                <a:solidFill>
                  <a:srgbClr val="FFFFFF"/>
                </a:solidFill>
                <a:latin typeface="각진펜 Bold" panose="020B0600000101010101" charset="-127"/>
                <a:ea typeface="각진펜 Bold" panose="020B0600000101010101" charset="-127"/>
              </a:rPr>
              <a:t>자연지능 화단</a:t>
            </a:r>
            <a:r>
              <a:rPr lang="en-US" altLang="ko-KR" sz="1599" b="0" spc="427">
                <a:solidFill>
                  <a:srgbClr val="FFFFFF"/>
                </a:solidFill>
                <a:latin typeface="각진펜 Bold" panose="020B0600000101010101" charset="-127"/>
                <a:ea typeface="각진펜 Bold" panose="020B0600000101010101" charset="-127"/>
              </a:rPr>
              <a:t>”</a:t>
            </a:r>
            <a:endParaRPr lang="en-US" sz="1599" b="0" spc="427">
              <a:solidFill>
                <a:srgbClr val="FFFFFF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368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png"/><Relationship Id="rId18" Type="http://schemas.microsoft.com/office/2007/relationships/hdphoto" Target="../media/hdphoto8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microsoft.com/office/2007/relationships/hdphoto" Target="../media/hdphoto5.wdp"/><Relationship Id="rId17" Type="http://schemas.openxmlformats.org/officeDocument/2006/relationships/image" Target="../media/image31.png"/><Relationship Id="rId2" Type="http://schemas.openxmlformats.org/officeDocument/2006/relationships/image" Target="../media/image23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png"/><Relationship Id="rId18" Type="http://schemas.microsoft.com/office/2007/relationships/hdphoto" Target="../media/hdphoto8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microsoft.com/office/2007/relationships/hdphoto" Target="../media/hdphoto5.wdp"/><Relationship Id="rId17" Type="http://schemas.openxmlformats.org/officeDocument/2006/relationships/image" Target="../media/image31.png"/><Relationship Id="rId2" Type="http://schemas.openxmlformats.org/officeDocument/2006/relationships/image" Target="../media/image23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ceprj.gachon.ac.kr:60007/WebLogin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ADD513B9-02D7-47CB-850F-DD80F8A228B3}"/>
              </a:ext>
            </a:extLst>
          </p:cNvPr>
          <p:cNvGrpSpPr/>
          <p:nvPr/>
        </p:nvGrpSpPr>
        <p:grpSpPr>
          <a:xfrm>
            <a:off x="1987180" y="1257300"/>
            <a:ext cx="14313641" cy="685800"/>
            <a:chOff x="0" y="0"/>
            <a:chExt cx="3769848" cy="279918"/>
          </a:xfrm>
          <a:effectLst>
            <a:outerShdw blurRad="127000" algn="ctr" rotWithShape="0">
              <a:prstClr val="black">
                <a:alpha val="20000"/>
              </a:prstClr>
            </a:outerShdw>
          </a:effectLst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759566EE-7D82-4A78-89DC-E8118CF8D955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D719A250-288B-4F55-8925-01DAAF83B9E6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AE367351-23D4-40F6-9C5A-B373CFFF48B2}"/>
              </a:ext>
            </a:extLst>
          </p:cNvPr>
          <p:cNvSpPr txBox="1"/>
          <p:nvPr/>
        </p:nvSpPr>
        <p:spPr>
          <a:xfrm>
            <a:off x="1469373" y="5721572"/>
            <a:ext cx="11027547" cy="2023246"/>
          </a:xfrm>
          <a:prstGeom prst="rect">
            <a:avLst/>
          </a:prstGeom>
          <a:effectLst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>
              <a:latin typeface="각진펜 Bold" panose="020B0600000101010101" charset="-127"/>
              <a:ea typeface="각진펜 Bold" panose="020B0600000101010101" charset="-127"/>
            </a:endParaRPr>
          </a:p>
          <a:p>
            <a:pPr algn="l">
              <a:lnSpc>
                <a:spcPts val="14301"/>
              </a:lnSpc>
            </a:pPr>
            <a:r>
              <a:rPr lang="en-US" sz="11173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자연지능 화단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CF3AFB75-4EDC-4CD9-8927-84CF865280F9}"/>
              </a:ext>
            </a:extLst>
          </p:cNvPr>
          <p:cNvSpPr txBox="1"/>
          <p:nvPr/>
        </p:nvSpPr>
        <p:spPr>
          <a:xfrm>
            <a:off x="1540453" y="4838700"/>
            <a:ext cx="5985109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499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</a:rPr>
              <a:t>AI 분류기술</a:t>
            </a:r>
            <a:r>
              <a:rPr lang="en-US" sz="3499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을 이용한</a:t>
            </a:r>
          </a:p>
          <a:p>
            <a:pPr algn="l">
              <a:lnSpc>
                <a:spcPts val="4479"/>
              </a:lnSpc>
            </a:pPr>
            <a:r>
              <a:rPr lang="en-US" sz="3499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식물 종 맞춤 </a:t>
            </a:r>
            <a:r>
              <a:rPr lang="en-US" sz="3499" b="1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</a:rPr>
              <a:t>스마트 화단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FD70096E-69DC-4799-82E2-313B76795D0A}"/>
              </a:ext>
            </a:extLst>
          </p:cNvPr>
          <p:cNvSpPr txBox="1"/>
          <p:nvPr/>
        </p:nvSpPr>
        <p:spPr>
          <a:xfrm>
            <a:off x="1469373" y="7778213"/>
            <a:ext cx="11305927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</a:rPr>
              <a:t>201738422 선재진 | 201835750 최용건 | 201835738 정형표 | 201432742 이규원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AA58435A-5762-4EA6-86D3-1FDF15D91726}"/>
              </a:ext>
            </a:extLst>
          </p:cNvPr>
          <p:cNvSpPr txBox="1"/>
          <p:nvPr/>
        </p:nvSpPr>
        <p:spPr>
          <a:xfrm>
            <a:off x="2797187" y="1377950"/>
            <a:ext cx="12693625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2024 1학기 - 컴퓨터공학과 졸업프로젝트 </a:t>
            </a: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B8C63455-3C3B-4E14-B46B-6AB5727B4083}"/>
              </a:ext>
            </a:extLst>
          </p:cNvPr>
          <p:cNvSpPr/>
          <p:nvPr/>
        </p:nvSpPr>
        <p:spPr>
          <a:xfrm>
            <a:off x="0" y="9570910"/>
            <a:ext cx="18287999" cy="716090"/>
          </a:xfrm>
          <a:custGeom>
            <a:avLst/>
            <a:gdLst/>
            <a:ahLst/>
            <a:cxnLst/>
            <a:rect l="l" t="t" r="r" b="b"/>
            <a:pathLst>
              <a:path w="4967111" h="298980">
                <a:moveTo>
                  <a:pt x="0" y="0"/>
                </a:moveTo>
                <a:lnTo>
                  <a:pt x="4967111" y="0"/>
                </a:lnTo>
                <a:lnTo>
                  <a:pt x="4967111" y="298980"/>
                </a:lnTo>
                <a:lnTo>
                  <a:pt x="0" y="29898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059DDAD-C596-4E0D-A1C6-5159F921E892}"/>
              </a:ext>
            </a:extLst>
          </p:cNvPr>
          <p:cNvSpPr txBox="1"/>
          <p:nvPr/>
        </p:nvSpPr>
        <p:spPr>
          <a:xfrm>
            <a:off x="2797188" y="9791700"/>
            <a:ext cx="12693625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0" spc="427">
                <a:solidFill>
                  <a:srgbClr val="FFFFFF"/>
                </a:solidFill>
                <a:latin typeface="각진펜 Bold" panose="020B0600000101010101" charset="-127"/>
                <a:ea typeface="각진펜 Bold" panose="020B0600000101010101" charset="-127"/>
              </a:rPr>
              <a:t>2024.06.07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14C94F-0153-4E15-B9BA-1FA2FE582C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4686300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70664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>
            <a:extLst>
              <a:ext uri="{FF2B5EF4-FFF2-40B4-BE49-F238E27FC236}">
                <a16:creationId xmlns:a16="http://schemas.microsoft.com/office/drawing/2014/main" id="{CF190C97-77B2-4FC8-AA2D-B69321581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36" b="10864"/>
          <a:stretch/>
        </p:blipFill>
        <p:spPr>
          <a:xfrm>
            <a:off x="5683655" y="1658688"/>
            <a:ext cx="6692027" cy="75996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62" name="Group 12">
            <a:extLst>
              <a:ext uri="{FF2B5EF4-FFF2-40B4-BE49-F238E27FC236}">
                <a16:creationId xmlns:a16="http://schemas.microsoft.com/office/drawing/2014/main" id="{023A7392-4D12-4D04-ABD0-7651F158E886}"/>
              </a:ext>
            </a:extLst>
          </p:cNvPr>
          <p:cNvGrpSpPr/>
          <p:nvPr/>
        </p:nvGrpSpPr>
        <p:grpSpPr>
          <a:xfrm>
            <a:off x="1447800" y="266700"/>
            <a:ext cx="15392400" cy="1062814"/>
            <a:chOff x="0" y="0"/>
            <a:chExt cx="3769848" cy="279918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254B588B-EB39-48DD-B0C0-D35881D4C128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4" name="TextBox 14">
              <a:extLst>
                <a:ext uri="{FF2B5EF4-FFF2-40B4-BE49-F238E27FC236}">
                  <a16:creationId xmlns:a16="http://schemas.microsoft.com/office/drawing/2014/main" id="{C9F5B82C-67FB-4D8B-B0A7-39566142900B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FBD5AB25-A461-461F-AD7D-865C7DFC6956}"/>
              </a:ext>
            </a:extLst>
          </p:cNvPr>
          <p:cNvGrpSpPr/>
          <p:nvPr/>
        </p:nvGrpSpPr>
        <p:grpSpPr>
          <a:xfrm>
            <a:off x="2286000" y="238274"/>
            <a:ext cx="2007831" cy="931897"/>
            <a:chOff x="0" y="-47625"/>
            <a:chExt cx="528811" cy="245438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47B24424-4B4C-4213-B02D-0E05931BEB18}"/>
                </a:ext>
              </a:extLst>
            </p:cNvPr>
            <p:cNvSpPr/>
            <p:nvPr/>
          </p:nvSpPr>
          <p:spPr>
            <a:xfrm>
              <a:off x="0" y="0"/>
              <a:ext cx="528811" cy="197813"/>
            </a:xfrm>
            <a:custGeom>
              <a:avLst/>
              <a:gdLst/>
              <a:ahLst/>
              <a:cxnLst/>
              <a:rect l="l" t="t" r="r" b="b"/>
              <a:pathLst>
                <a:path w="528811" h="197813">
                  <a:moveTo>
                    <a:pt x="98906" y="0"/>
                  </a:moveTo>
                  <a:lnTo>
                    <a:pt x="429905" y="0"/>
                  </a:lnTo>
                  <a:cubicBezTo>
                    <a:pt x="456137" y="0"/>
                    <a:pt x="481294" y="10420"/>
                    <a:pt x="499842" y="28969"/>
                  </a:cubicBezTo>
                  <a:cubicBezTo>
                    <a:pt x="518391" y="47518"/>
                    <a:pt x="528811" y="72675"/>
                    <a:pt x="528811" y="98906"/>
                  </a:cubicBezTo>
                  <a:lnTo>
                    <a:pt x="528811" y="98906"/>
                  </a:lnTo>
                  <a:cubicBezTo>
                    <a:pt x="528811" y="153531"/>
                    <a:pt x="484529" y="197813"/>
                    <a:pt x="429905" y="197813"/>
                  </a:cubicBezTo>
                  <a:lnTo>
                    <a:pt x="98906" y="197813"/>
                  </a:lnTo>
                  <a:cubicBezTo>
                    <a:pt x="72675" y="197813"/>
                    <a:pt x="47518" y="187392"/>
                    <a:pt x="28969" y="168844"/>
                  </a:cubicBezTo>
                  <a:cubicBezTo>
                    <a:pt x="10420" y="150295"/>
                    <a:pt x="0" y="125138"/>
                    <a:pt x="0" y="98906"/>
                  </a:cubicBezTo>
                  <a:lnTo>
                    <a:pt x="0" y="98906"/>
                  </a:lnTo>
                  <a:cubicBezTo>
                    <a:pt x="0" y="72675"/>
                    <a:pt x="10420" y="47518"/>
                    <a:pt x="28969" y="28969"/>
                  </a:cubicBezTo>
                  <a:cubicBezTo>
                    <a:pt x="47518" y="10420"/>
                    <a:pt x="72675" y="0"/>
                    <a:pt x="989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5C98451-9A72-4F68-9588-6C5C72023148}"/>
                </a:ext>
              </a:extLst>
            </p:cNvPr>
            <p:cNvSpPr txBox="1"/>
            <p:nvPr/>
          </p:nvSpPr>
          <p:spPr>
            <a:xfrm>
              <a:off x="0" y="-47625"/>
              <a:ext cx="528811" cy="24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67">
            <a:extLst>
              <a:ext uri="{FF2B5EF4-FFF2-40B4-BE49-F238E27FC236}">
                <a16:creationId xmlns:a16="http://schemas.microsoft.com/office/drawing/2014/main" id="{8E828C9A-5F53-46DA-8A6D-17D7C3342ACF}"/>
              </a:ext>
            </a:extLst>
          </p:cNvPr>
          <p:cNvSpPr txBox="1"/>
          <p:nvPr/>
        </p:nvSpPr>
        <p:spPr>
          <a:xfrm>
            <a:off x="2971800" y="571500"/>
            <a:ext cx="736576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spc="396">
                <a:solidFill>
                  <a:schemeClr val="bg1"/>
                </a:solidFill>
                <a:latin typeface="각진펜 Bold"/>
              </a:rPr>
              <a:t>02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6CB63F4-B3B8-4C83-BEBC-0AE3DDBF536D}"/>
              </a:ext>
            </a:extLst>
          </p:cNvPr>
          <p:cNvSpPr txBox="1"/>
          <p:nvPr/>
        </p:nvSpPr>
        <p:spPr>
          <a:xfrm>
            <a:off x="4537445" y="369482"/>
            <a:ext cx="104068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사용자 앱 </a:t>
            </a:r>
            <a:r>
              <a:rPr lang="en-US" altLang="ko-KR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/ </a:t>
            </a: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디바이스 </a:t>
            </a:r>
            <a:r>
              <a:rPr lang="en-US" altLang="ko-KR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- </a:t>
            </a: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디바이스 구성</a:t>
            </a:r>
            <a:endParaRPr lang="en-US" sz="4500">
              <a:solidFill>
                <a:schemeClr val="tx2">
                  <a:lumMod val="60000"/>
                  <a:lumOff val="40000"/>
                </a:schemeClr>
              </a:solidFill>
              <a:ea typeface="각진펜 Bold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5430C9F5-0B1F-4CE1-8F29-0EC7B836491C}"/>
              </a:ext>
            </a:extLst>
          </p:cNvPr>
          <p:cNvGrpSpPr/>
          <p:nvPr/>
        </p:nvGrpSpPr>
        <p:grpSpPr>
          <a:xfrm>
            <a:off x="958917" y="2543246"/>
            <a:ext cx="2414767" cy="2581229"/>
            <a:chOff x="958917" y="2400300"/>
            <a:chExt cx="2414767" cy="2581229"/>
          </a:xfrm>
        </p:grpSpPr>
        <p:grpSp>
          <p:nvGrpSpPr>
            <p:cNvPr id="93" name="Group 18">
              <a:extLst>
                <a:ext uri="{FF2B5EF4-FFF2-40B4-BE49-F238E27FC236}">
                  <a16:creationId xmlns:a16="http://schemas.microsoft.com/office/drawing/2014/main" id="{C407A2F1-A139-4825-8627-0AA43D1366D0}"/>
                </a:ext>
              </a:extLst>
            </p:cNvPr>
            <p:cNvGrpSpPr/>
            <p:nvPr/>
          </p:nvGrpSpPr>
          <p:grpSpPr>
            <a:xfrm>
              <a:off x="1187517" y="2730222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4DE7C7E0-A1DA-43D6-A2B9-6E99C6001C1A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95" name="TextBox 20">
                <a:extLst>
                  <a:ext uri="{FF2B5EF4-FFF2-40B4-BE49-F238E27FC236}">
                    <a16:creationId xmlns:a16="http://schemas.microsoft.com/office/drawing/2014/main" id="{11EE47F7-F82F-4066-9EEA-530CA499E55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9E4C29A-08B4-4554-B7EF-5D2E72C14491}"/>
                </a:ext>
              </a:extLst>
            </p:cNvPr>
            <p:cNvSpPr txBox="1"/>
            <p:nvPr/>
          </p:nvSpPr>
          <p:spPr>
            <a:xfrm>
              <a:off x="1187517" y="4084454"/>
              <a:ext cx="1981200" cy="563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en-US" altLang="ko-KR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LED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256B74F-5CA9-4B3C-8D13-0C127EB0FB32}"/>
                </a:ext>
              </a:extLst>
            </p:cNvPr>
            <p:cNvSpPr txBox="1"/>
            <p:nvPr/>
          </p:nvSpPr>
          <p:spPr>
            <a:xfrm>
              <a:off x="958917" y="4617854"/>
              <a:ext cx="2414767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광요구도에 따라 빛 제공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98" name="Picture 12" descr="아두이노 네오픽셀 WS2812 RGB LED 8비트 원형 8채널 5050 모듈 패널 스트랩">
              <a:extLst>
                <a:ext uri="{FF2B5EF4-FFF2-40B4-BE49-F238E27FC236}">
                  <a16:creationId xmlns:a16="http://schemas.microsoft.com/office/drawing/2014/main" id="{074B5FB1-A2D8-4791-8484-3FBB20202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726" y="2400300"/>
              <a:ext cx="2163147" cy="216314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9AA823D8-E565-4961-8B5B-CC0431EAB0D5}"/>
              </a:ext>
            </a:extLst>
          </p:cNvPr>
          <p:cNvGrpSpPr/>
          <p:nvPr/>
        </p:nvGrpSpPr>
        <p:grpSpPr>
          <a:xfrm>
            <a:off x="1012891" y="5238876"/>
            <a:ext cx="2330452" cy="2495424"/>
            <a:chOff x="3227163" y="5619876"/>
            <a:chExt cx="2330452" cy="2495424"/>
          </a:xfrm>
        </p:grpSpPr>
        <p:grpSp>
          <p:nvGrpSpPr>
            <p:cNvPr id="132" name="Group 18">
              <a:extLst>
                <a:ext uri="{FF2B5EF4-FFF2-40B4-BE49-F238E27FC236}">
                  <a16:creationId xmlns:a16="http://schemas.microsoft.com/office/drawing/2014/main" id="{9D971784-3082-46BF-9B82-65B16D916AD7}"/>
                </a:ext>
              </a:extLst>
            </p:cNvPr>
            <p:cNvGrpSpPr/>
            <p:nvPr/>
          </p:nvGrpSpPr>
          <p:grpSpPr>
            <a:xfrm>
              <a:off x="3405373" y="5863993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33" name="Freeform 19">
                <a:extLst>
                  <a:ext uri="{FF2B5EF4-FFF2-40B4-BE49-F238E27FC236}">
                    <a16:creationId xmlns:a16="http://schemas.microsoft.com/office/drawing/2014/main" id="{B7165AFA-4132-442E-BD9F-AE7E7A2DE8B2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34" name="TextBox 20">
                <a:extLst>
                  <a:ext uri="{FF2B5EF4-FFF2-40B4-BE49-F238E27FC236}">
                    <a16:creationId xmlns:a16="http://schemas.microsoft.com/office/drawing/2014/main" id="{5D5DF918-B8EC-47B8-A41A-D9FDDE492F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13F605F-0799-4EB2-8D54-67841E5F9D5D}"/>
                </a:ext>
              </a:extLst>
            </p:cNvPr>
            <p:cNvSpPr txBox="1"/>
            <p:nvPr/>
          </p:nvSpPr>
          <p:spPr>
            <a:xfrm>
              <a:off x="3266351" y="7258494"/>
              <a:ext cx="2276047" cy="579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토양수분센서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48E0F3E-334A-473E-8119-B22447A4195D}"/>
                </a:ext>
              </a:extLst>
            </p:cNvPr>
            <p:cNvSpPr txBox="1"/>
            <p:nvPr/>
          </p:nvSpPr>
          <p:spPr>
            <a:xfrm>
              <a:off x="3227163" y="7769864"/>
              <a:ext cx="2330452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토양수분 측정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138" name="Picture 4" descr="WK 토양 습도 센서 모듈 [WK-ADB-K07-19] / 디바이스마트">
              <a:extLst>
                <a:ext uri="{FF2B5EF4-FFF2-40B4-BE49-F238E27FC236}">
                  <a16:creationId xmlns:a16="http://schemas.microsoft.com/office/drawing/2014/main" id="{4677C355-CA37-4F92-8F28-420A702C5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7597" y="5619876"/>
              <a:ext cx="2064656" cy="20646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829A3B8B-B41F-4F11-974E-62901EF28F02}"/>
              </a:ext>
            </a:extLst>
          </p:cNvPr>
          <p:cNvGrpSpPr/>
          <p:nvPr/>
        </p:nvGrpSpPr>
        <p:grpSpPr>
          <a:xfrm>
            <a:off x="12580579" y="2628900"/>
            <a:ext cx="2414767" cy="2469388"/>
            <a:chOff x="12506247" y="2476500"/>
            <a:chExt cx="2414767" cy="2469388"/>
          </a:xfrm>
        </p:grpSpPr>
        <p:grpSp>
          <p:nvGrpSpPr>
            <p:cNvPr id="139" name="Group 18">
              <a:extLst>
                <a:ext uri="{FF2B5EF4-FFF2-40B4-BE49-F238E27FC236}">
                  <a16:creationId xmlns:a16="http://schemas.microsoft.com/office/drawing/2014/main" id="{DED9B561-9C4D-4C04-9619-D3EA09470C92}"/>
                </a:ext>
              </a:extLst>
            </p:cNvPr>
            <p:cNvGrpSpPr/>
            <p:nvPr/>
          </p:nvGrpSpPr>
          <p:grpSpPr>
            <a:xfrm>
              <a:off x="12734847" y="2694581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40" name="Freeform 19">
                <a:extLst>
                  <a:ext uri="{FF2B5EF4-FFF2-40B4-BE49-F238E27FC236}">
                    <a16:creationId xmlns:a16="http://schemas.microsoft.com/office/drawing/2014/main" id="{92E7A1BF-A915-4873-94D4-83DA4DE3F4A3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41" name="TextBox 20">
                <a:extLst>
                  <a:ext uri="{FF2B5EF4-FFF2-40B4-BE49-F238E27FC236}">
                    <a16:creationId xmlns:a16="http://schemas.microsoft.com/office/drawing/2014/main" id="{A183EC6B-7861-4C21-9C24-141E464B0FB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5EAE799-D42A-4197-A5AB-7ACF09409337}"/>
                </a:ext>
              </a:extLst>
            </p:cNvPr>
            <p:cNvSpPr txBox="1"/>
            <p:nvPr/>
          </p:nvSpPr>
          <p:spPr>
            <a:xfrm>
              <a:off x="12734847" y="4048813"/>
              <a:ext cx="1981200" cy="563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온습도 센서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029E5D7-6099-452E-ACA6-E2C9BFA71F81}"/>
                </a:ext>
              </a:extLst>
            </p:cNvPr>
            <p:cNvSpPr txBox="1"/>
            <p:nvPr/>
          </p:nvSpPr>
          <p:spPr>
            <a:xfrm>
              <a:off x="12506247" y="4582213"/>
              <a:ext cx="2414767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온도 </a:t>
              </a:r>
              <a:r>
                <a:rPr lang="en-US" altLang="ko-KR" sz="1400" spc="-40">
                  <a:solidFill>
                    <a:srgbClr val="000000"/>
                  </a:solidFill>
                  <a:latin typeface="각진펜"/>
                  <a:ea typeface="각진펜"/>
                </a:rPr>
                <a:t>/ </a:t>
              </a: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습도 측정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145" name="Picture 2" descr="DHT11 온습도 센서 모듈 (DHT11 Digital Temperature Humidity Sensor) - 가치창조기술">
              <a:extLst>
                <a:ext uri="{FF2B5EF4-FFF2-40B4-BE49-F238E27FC236}">
                  <a16:creationId xmlns:a16="http://schemas.microsoft.com/office/drawing/2014/main" id="{06BC62A1-C31D-4836-AD2F-80B378EDB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2056" y="2476500"/>
              <a:ext cx="2163147" cy="216314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D38A07D-0F47-4F78-98DC-0A0CA5B14078}"/>
              </a:ext>
            </a:extLst>
          </p:cNvPr>
          <p:cNvGrpSpPr/>
          <p:nvPr/>
        </p:nvGrpSpPr>
        <p:grpSpPr>
          <a:xfrm>
            <a:off x="3204662" y="5417176"/>
            <a:ext cx="2335716" cy="2317124"/>
            <a:chOff x="12555524" y="5797098"/>
            <a:chExt cx="2335716" cy="2317124"/>
          </a:xfrm>
        </p:grpSpPr>
        <p:grpSp>
          <p:nvGrpSpPr>
            <p:cNvPr id="158" name="Group 18">
              <a:extLst>
                <a:ext uri="{FF2B5EF4-FFF2-40B4-BE49-F238E27FC236}">
                  <a16:creationId xmlns:a16="http://schemas.microsoft.com/office/drawing/2014/main" id="{FC280F7F-9747-4EE3-91E7-F17F6A82DA50}"/>
                </a:ext>
              </a:extLst>
            </p:cNvPr>
            <p:cNvGrpSpPr/>
            <p:nvPr/>
          </p:nvGrpSpPr>
          <p:grpSpPr>
            <a:xfrm>
              <a:off x="12733404" y="5862915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59" name="Freeform 19">
                <a:extLst>
                  <a:ext uri="{FF2B5EF4-FFF2-40B4-BE49-F238E27FC236}">
                    <a16:creationId xmlns:a16="http://schemas.microsoft.com/office/drawing/2014/main" id="{2578FB51-4DBB-47CB-A70D-136A79BD2AF0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60" name="TextBox 20">
                <a:extLst>
                  <a:ext uri="{FF2B5EF4-FFF2-40B4-BE49-F238E27FC236}">
                    <a16:creationId xmlns:a16="http://schemas.microsoft.com/office/drawing/2014/main" id="{8D11B032-2802-46A2-A732-DB1BF29455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999E4C0-2D80-41FB-9217-1E5F3B0D64ED}"/>
                </a:ext>
              </a:extLst>
            </p:cNvPr>
            <p:cNvSpPr txBox="1"/>
            <p:nvPr/>
          </p:nvSpPr>
          <p:spPr>
            <a:xfrm>
              <a:off x="12555524" y="7257416"/>
              <a:ext cx="2276047" cy="579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워터펌프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B640B7F-DE93-4D55-BED8-AA56344E1B86}"/>
                </a:ext>
              </a:extLst>
            </p:cNvPr>
            <p:cNvSpPr txBox="1"/>
            <p:nvPr/>
          </p:nvSpPr>
          <p:spPr>
            <a:xfrm>
              <a:off x="12560788" y="7775612"/>
              <a:ext cx="2330452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토양수분이 낮을시 급수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164" name="Picture 16" descr="아두이노 미니 워터펌프 모터 DM151-11번가 모바일">
              <a:extLst>
                <a:ext uri="{FF2B5EF4-FFF2-40B4-BE49-F238E27FC236}">
                  <a16:creationId xmlns:a16="http://schemas.microsoft.com/office/drawing/2014/main" id="{0B7EB0E4-C5DB-40B2-9FD1-5787E5674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4729" y="5797098"/>
              <a:ext cx="1746015" cy="174601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7FD33310-C06B-41A6-BC83-7F4137EAE4D0}"/>
              </a:ext>
            </a:extLst>
          </p:cNvPr>
          <p:cNvGrpSpPr/>
          <p:nvPr/>
        </p:nvGrpSpPr>
        <p:grpSpPr>
          <a:xfrm>
            <a:off x="14782800" y="5373038"/>
            <a:ext cx="2414767" cy="2359051"/>
            <a:chOff x="14627631" y="5753100"/>
            <a:chExt cx="2414767" cy="2359051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B5D9028-C066-475A-A241-0127B62ABCBD}"/>
                </a:ext>
              </a:extLst>
            </p:cNvPr>
            <p:cNvSpPr txBox="1"/>
            <p:nvPr/>
          </p:nvSpPr>
          <p:spPr>
            <a:xfrm>
              <a:off x="14627631" y="6362611"/>
              <a:ext cx="2414767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습도가 낮을시 습도 조절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grpSp>
          <p:nvGrpSpPr>
            <p:cNvPr id="152" name="Group 18">
              <a:extLst>
                <a:ext uri="{FF2B5EF4-FFF2-40B4-BE49-F238E27FC236}">
                  <a16:creationId xmlns:a16="http://schemas.microsoft.com/office/drawing/2014/main" id="{714F7A8A-2AB9-4E11-87E3-4A914250E17A}"/>
                </a:ext>
              </a:extLst>
            </p:cNvPr>
            <p:cNvGrpSpPr/>
            <p:nvPr/>
          </p:nvGrpSpPr>
          <p:grpSpPr>
            <a:xfrm>
              <a:off x="14867210" y="5860844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2038A6B0-C766-4443-86E8-DCC5CD7FC2F7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54" name="TextBox 20">
                <a:extLst>
                  <a:ext uri="{FF2B5EF4-FFF2-40B4-BE49-F238E27FC236}">
                    <a16:creationId xmlns:a16="http://schemas.microsoft.com/office/drawing/2014/main" id="{E636A2F5-B7AF-467A-8F5E-C98039EAF6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F9E4F4E-03E2-4AC5-B471-CB928D040688}"/>
                </a:ext>
              </a:extLst>
            </p:cNvPr>
            <p:cNvSpPr txBox="1"/>
            <p:nvPr/>
          </p:nvSpPr>
          <p:spPr>
            <a:xfrm>
              <a:off x="14870494" y="7255345"/>
              <a:ext cx="1972652" cy="563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수위측정센서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1700EC1-505E-41C7-B64E-396C9364257A}"/>
                </a:ext>
              </a:extLst>
            </p:cNvPr>
            <p:cNvSpPr txBox="1"/>
            <p:nvPr/>
          </p:nvSpPr>
          <p:spPr>
            <a:xfrm>
              <a:off x="14647237" y="7766715"/>
              <a:ext cx="2330452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물통 잔량 확인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165" name="Picture 6" descr="아두이노 수위 측정 센서 Water Detection Sensor - 3D프린터 전문 쇼핑몰 다나온다(danaonda)">
              <a:extLst>
                <a:ext uri="{FF2B5EF4-FFF2-40B4-BE49-F238E27FC236}">
                  <a16:creationId xmlns:a16="http://schemas.microsoft.com/office/drawing/2014/main" id="{DF2CD64A-F50C-454D-8650-AC825ED37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7220" y="5753100"/>
              <a:ext cx="1981200" cy="19812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C3D787B9-E2A9-498A-B6E4-856F619317C7}"/>
              </a:ext>
            </a:extLst>
          </p:cNvPr>
          <p:cNvGrpSpPr/>
          <p:nvPr/>
        </p:nvGrpSpPr>
        <p:grpSpPr>
          <a:xfrm>
            <a:off x="3204662" y="2686943"/>
            <a:ext cx="2330452" cy="2437532"/>
            <a:chOff x="998886" y="5672553"/>
            <a:chExt cx="2330452" cy="2437532"/>
          </a:xfrm>
        </p:grpSpPr>
        <p:grpSp>
          <p:nvGrpSpPr>
            <p:cNvPr id="122" name="Group 18">
              <a:extLst>
                <a:ext uri="{FF2B5EF4-FFF2-40B4-BE49-F238E27FC236}">
                  <a16:creationId xmlns:a16="http://schemas.microsoft.com/office/drawing/2014/main" id="{EECA21EA-1944-4FBE-AC47-E49E4E214DC7}"/>
                </a:ext>
              </a:extLst>
            </p:cNvPr>
            <p:cNvGrpSpPr/>
            <p:nvPr/>
          </p:nvGrpSpPr>
          <p:grpSpPr>
            <a:xfrm>
              <a:off x="1177096" y="5858778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23" name="Freeform 19">
                <a:extLst>
                  <a:ext uri="{FF2B5EF4-FFF2-40B4-BE49-F238E27FC236}">
                    <a16:creationId xmlns:a16="http://schemas.microsoft.com/office/drawing/2014/main" id="{4F31D064-6FEF-44CA-BF01-A900223A019C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24" name="TextBox 20">
                <a:extLst>
                  <a:ext uri="{FF2B5EF4-FFF2-40B4-BE49-F238E27FC236}">
                    <a16:creationId xmlns:a16="http://schemas.microsoft.com/office/drawing/2014/main" id="{0433A24C-8D8E-478C-B4BD-DC7CD30A64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C6B9FB8-96F2-4A91-8EDA-7AF8E12C6005}"/>
                </a:ext>
              </a:extLst>
            </p:cNvPr>
            <p:cNvSpPr txBox="1"/>
            <p:nvPr/>
          </p:nvSpPr>
          <p:spPr>
            <a:xfrm>
              <a:off x="1265757" y="7253279"/>
              <a:ext cx="1758781" cy="563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카메라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FB99F02-2C89-4EEE-8E55-E10E4640A312}"/>
                </a:ext>
              </a:extLst>
            </p:cNvPr>
            <p:cNvSpPr txBox="1"/>
            <p:nvPr/>
          </p:nvSpPr>
          <p:spPr>
            <a:xfrm>
              <a:off x="998886" y="7764649"/>
              <a:ext cx="2330452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식물 사진 촬영</a:t>
              </a:r>
              <a:r>
                <a:rPr lang="en-US" altLang="ko-KR" sz="1400" spc="-40">
                  <a:solidFill>
                    <a:srgbClr val="000000"/>
                  </a:solidFill>
                  <a:latin typeface="각진펜"/>
                  <a:ea typeface="각진펜"/>
                </a:rPr>
                <a:t>, AI </a:t>
              </a: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로 전송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114" name="Picture 18" descr="라즈베리파이 카메라모듈 3 (Raspberry Pi Camera Module 3) / 디바이스마트">
              <a:extLst>
                <a:ext uri="{FF2B5EF4-FFF2-40B4-BE49-F238E27FC236}">
                  <a16:creationId xmlns:a16="http://schemas.microsoft.com/office/drawing/2014/main" id="{B11A8D54-D522-4882-A7BE-4CF26C254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528" y="5672553"/>
              <a:ext cx="1764373" cy="176437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AE7176D-56C4-43D9-8223-DA489D0ED838}"/>
              </a:ext>
            </a:extLst>
          </p:cNvPr>
          <p:cNvGrpSpPr/>
          <p:nvPr/>
        </p:nvGrpSpPr>
        <p:grpSpPr>
          <a:xfrm>
            <a:off x="12641117" y="5382144"/>
            <a:ext cx="2330452" cy="2352156"/>
            <a:chOff x="3230115" y="2623015"/>
            <a:chExt cx="2330452" cy="2352156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C64FCFF9-1A9C-48B6-8086-DEDF583FBEEB}"/>
                </a:ext>
              </a:extLst>
            </p:cNvPr>
            <p:cNvGrpSpPr/>
            <p:nvPr/>
          </p:nvGrpSpPr>
          <p:grpSpPr>
            <a:xfrm>
              <a:off x="3404741" y="2623015"/>
              <a:ext cx="1981200" cy="2352156"/>
              <a:chOff x="3404741" y="2623015"/>
              <a:chExt cx="1981200" cy="2352156"/>
            </a:xfrm>
          </p:grpSpPr>
          <p:grpSp>
            <p:nvGrpSpPr>
              <p:cNvPr id="125" name="Group 18">
                <a:extLst>
                  <a:ext uri="{FF2B5EF4-FFF2-40B4-BE49-F238E27FC236}">
                    <a16:creationId xmlns:a16="http://schemas.microsoft.com/office/drawing/2014/main" id="{BF3542DD-0712-47ED-BB7C-8D6AE9EA6EC7}"/>
                  </a:ext>
                </a:extLst>
              </p:cNvPr>
              <p:cNvGrpSpPr/>
              <p:nvPr/>
            </p:nvGrpSpPr>
            <p:grpSpPr>
              <a:xfrm>
                <a:off x="3404741" y="2723864"/>
                <a:ext cx="1981200" cy="2251307"/>
                <a:chOff x="0" y="0"/>
                <a:chExt cx="1097658" cy="1197530"/>
              </a:xfrm>
              <a:effectLst>
                <a:outerShdw blurRad="127000" sx="102000" sy="102000" algn="ct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26" name="Freeform 19">
                  <a:extLst>
                    <a:ext uri="{FF2B5EF4-FFF2-40B4-BE49-F238E27FC236}">
                      <a16:creationId xmlns:a16="http://schemas.microsoft.com/office/drawing/2014/main" id="{D349DAB4-1E2E-435E-9D45-12911106C54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097658" cy="1197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658" h="1197530">
                      <a:moveTo>
                        <a:pt x="65016" y="0"/>
                      </a:moveTo>
                      <a:lnTo>
                        <a:pt x="1032641" y="0"/>
                      </a:lnTo>
                      <a:cubicBezTo>
                        <a:pt x="1049885" y="0"/>
                        <a:pt x="1066422" y="6850"/>
                        <a:pt x="1078615" y="19043"/>
                      </a:cubicBezTo>
                      <a:cubicBezTo>
                        <a:pt x="1090808" y="31236"/>
                        <a:pt x="1097658" y="47773"/>
                        <a:pt x="1097658" y="65016"/>
                      </a:cubicBezTo>
                      <a:lnTo>
                        <a:pt x="1097658" y="1132514"/>
                      </a:lnTo>
                      <a:cubicBezTo>
                        <a:pt x="1097658" y="1168421"/>
                        <a:pt x="1068549" y="1197530"/>
                        <a:pt x="1032641" y="1197530"/>
                      </a:cubicBezTo>
                      <a:lnTo>
                        <a:pt x="65016" y="1197530"/>
                      </a:lnTo>
                      <a:cubicBezTo>
                        <a:pt x="47773" y="1197530"/>
                        <a:pt x="31236" y="1190680"/>
                        <a:pt x="19043" y="1178487"/>
                      </a:cubicBezTo>
                      <a:cubicBezTo>
                        <a:pt x="6850" y="1166294"/>
                        <a:pt x="0" y="1149757"/>
                        <a:pt x="0" y="1132514"/>
                      </a:cubicBezTo>
                      <a:lnTo>
                        <a:pt x="0" y="65016"/>
                      </a:lnTo>
                      <a:cubicBezTo>
                        <a:pt x="0" y="29109"/>
                        <a:pt x="29109" y="0"/>
                        <a:pt x="650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rnd">
                  <a:noFill/>
                  <a:prstDash val="solid"/>
                  <a:round/>
                </a:ln>
              </p:spPr>
            </p:sp>
            <p:sp>
              <p:nvSpPr>
                <p:cNvPr id="127" name="TextBox 20">
                  <a:extLst>
                    <a:ext uri="{FF2B5EF4-FFF2-40B4-BE49-F238E27FC236}">
                      <a16:creationId xmlns:a16="http://schemas.microsoft.com/office/drawing/2014/main" id="{B9C0B43F-4F33-4AC4-87F0-0898186018D3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097658" cy="124515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A2DD11A-E090-42D0-B270-CF0B08BCD3B9}"/>
                  </a:ext>
                </a:extLst>
              </p:cNvPr>
              <p:cNvSpPr txBox="1"/>
              <p:nvPr/>
            </p:nvSpPr>
            <p:spPr>
              <a:xfrm>
                <a:off x="3493402" y="4118365"/>
                <a:ext cx="1758781" cy="56361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919"/>
                  </a:lnSpc>
                </a:pPr>
                <a:r>
                  <a:rPr lang="ko-KR" altLang="en-US" sz="24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각진펜 Bold"/>
                    <a:ea typeface="각진펜 Bold"/>
                  </a:rPr>
                  <a:t>쿨링팬</a:t>
                </a:r>
                <a:endParaRPr 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endParaRPr>
              </a:p>
            </p:txBody>
          </p:sp>
          <p:pic>
            <p:nvPicPr>
              <p:cNvPr id="131" name="Picture 10" descr="에듀이노">
                <a:extLst>
                  <a:ext uri="{FF2B5EF4-FFF2-40B4-BE49-F238E27FC236}">
                    <a16:creationId xmlns:a16="http://schemas.microsoft.com/office/drawing/2014/main" id="{9D0B42C2-3AD7-4B2D-B061-A6C97C9121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7648" y="2623015"/>
                <a:ext cx="1778120" cy="177812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/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2BFEED3-2280-418F-9934-36B97F40BF20}"/>
                </a:ext>
              </a:extLst>
            </p:cNvPr>
            <p:cNvSpPr txBox="1"/>
            <p:nvPr/>
          </p:nvSpPr>
          <p:spPr>
            <a:xfrm>
              <a:off x="3230115" y="4617854"/>
              <a:ext cx="2330452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온</a:t>
              </a:r>
              <a:r>
                <a:rPr lang="en-US" altLang="ko-KR" sz="1400" spc="-40">
                  <a:solidFill>
                    <a:srgbClr val="000000"/>
                  </a:solidFill>
                  <a:latin typeface="각진펜"/>
                  <a:ea typeface="각진펜"/>
                </a:rPr>
                <a:t>/</a:t>
              </a: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습도가 높을시 작동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BBA960D-BA40-48A3-9161-0DBA6D4ECC3E}"/>
              </a:ext>
            </a:extLst>
          </p:cNvPr>
          <p:cNvGrpSpPr/>
          <p:nvPr/>
        </p:nvGrpSpPr>
        <p:grpSpPr>
          <a:xfrm>
            <a:off x="14788507" y="2805701"/>
            <a:ext cx="2414767" cy="2292587"/>
            <a:chOff x="14701058" y="2656983"/>
            <a:chExt cx="2414767" cy="2292587"/>
          </a:xfrm>
        </p:grpSpPr>
        <p:grpSp>
          <p:nvGrpSpPr>
            <p:cNvPr id="146" name="Group 18">
              <a:extLst>
                <a:ext uri="{FF2B5EF4-FFF2-40B4-BE49-F238E27FC236}">
                  <a16:creationId xmlns:a16="http://schemas.microsoft.com/office/drawing/2014/main" id="{78EDBD14-AEB5-43BB-B052-86E4A1A86164}"/>
                </a:ext>
              </a:extLst>
            </p:cNvPr>
            <p:cNvGrpSpPr/>
            <p:nvPr/>
          </p:nvGrpSpPr>
          <p:grpSpPr>
            <a:xfrm>
              <a:off x="14938484" y="2698263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47" name="Freeform 19">
                <a:extLst>
                  <a:ext uri="{FF2B5EF4-FFF2-40B4-BE49-F238E27FC236}">
                    <a16:creationId xmlns:a16="http://schemas.microsoft.com/office/drawing/2014/main" id="{82CD8F32-3A1E-4A43-A42D-11ADCB0740B5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48" name="TextBox 20">
                <a:extLst>
                  <a:ext uri="{FF2B5EF4-FFF2-40B4-BE49-F238E27FC236}">
                    <a16:creationId xmlns:a16="http://schemas.microsoft.com/office/drawing/2014/main" id="{BB88C847-F656-400A-A435-69B87F3190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BF9FC4F-7069-49E1-9CFF-E04EBF5A059A}"/>
                </a:ext>
              </a:extLst>
            </p:cNvPr>
            <p:cNvSpPr txBox="1"/>
            <p:nvPr/>
          </p:nvSpPr>
          <p:spPr>
            <a:xfrm>
              <a:off x="14938484" y="4052495"/>
              <a:ext cx="1981200" cy="563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가습기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pic>
          <p:nvPicPr>
            <p:cNvPr id="151" name="Picture 20" descr="아두이노 악세사리류 - 일렉솔루션">
              <a:extLst>
                <a:ext uri="{FF2B5EF4-FFF2-40B4-BE49-F238E27FC236}">
                  <a16:creationId xmlns:a16="http://schemas.microsoft.com/office/drawing/2014/main" id="{2C8B6A1B-18BC-4249-83EE-DA2E26B01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5346" y="2656983"/>
              <a:ext cx="1844854" cy="184485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9B223674-E888-4F21-9916-6B277F1FF9AA}"/>
                </a:ext>
              </a:extLst>
            </p:cNvPr>
            <p:cNvSpPr txBox="1"/>
            <p:nvPr/>
          </p:nvSpPr>
          <p:spPr>
            <a:xfrm>
              <a:off x="14701058" y="4587446"/>
              <a:ext cx="2414767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습도가 낮을시 작동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C72D111-A97B-4EDC-8FEE-89D89D43BB95}"/>
              </a:ext>
            </a:extLst>
          </p:cNvPr>
          <p:cNvSpPr/>
          <p:nvPr/>
        </p:nvSpPr>
        <p:spPr>
          <a:xfrm>
            <a:off x="7239000" y="2095500"/>
            <a:ext cx="2743200" cy="777668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2E831D-78CE-4FA8-B6BF-7E59C02CEC9F}"/>
              </a:ext>
            </a:extLst>
          </p:cNvPr>
          <p:cNvSpPr/>
          <p:nvPr/>
        </p:nvSpPr>
        <p:spPr>
          <a:xfrm>
            <a:off x="8305800" y="2400300"/>
            <a:ext cx="762000" cy="1066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45CF01-A76C-4484-9262-3BF5C0CF7FEB}"/>
              </a:ext>
            </a:extLst>
          </p:cNvPr>
          <p:cNvSpPr/>
          <p:nvPr/>
        </p:nvSpPr>
        <p:spPr>
          <a:xfrm>
            <a:off x="7848600" y="6057899"/>
            <a:ext cx="685800" cy="1245633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0567C8-E74E-4BEA-B176-44FE45FF78DE}"/>
              </a:ext>
            </a:extLst>
          </p:cNvPr>
          <p:cNvSpPr/>
          <p:nvPr/>
        </p:nvSpPr>
        <p:spPr>
          <a:xfrm>
            <a:off x="11125200" y="4381501"/>
            <a:ext cx="1280753" cy="13716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DAB83-1E8A-4EC4-8FC6-F1BF8851F7ED}"/>
              </a:ext>
            </a:extLst>
          </p:cNvPr>
          <p:cNvSpPr/>
          <p:nvPr/>
        </p:nvSpPr>
        <p:spPr>
          <a:xfrm>
            <a:off x="10134601" y="3467100"/>
            <a:ext cx="640186" cy="800569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2BBBF2-AE2D-4BF8-9994-96AE652A5B44}"/>
              </a:ext>
            </a:extLst>
          </p:cNvPr>
          <p:cNvSpPr/>
          <p:nvPr/>
        </p:nvSpPr>
        <p:spPr>
          <a:xfrm>
            <a:off x="10058400" y="3695700"/>
            <a:ext cx="613459" cy="685801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DC3756-F489-4F5D-8DB1-7ACAFDDDA04C}"/>
              </a:ext>
            </a:extLst>
          </p:cNvPr>
          <p:cNvSpPr/>
          <p:nvPr/>
        </p:nvSpPr>
        <p:spPr>
          <a:xfrm>
            <a:off x="6934200" y="2949420"/>
            <a:ext cx="3581400" cy="86105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828742-3DEF-4681-A563-5E60612687A1}"/>
              </a:ext>
            </a:extLst>
          </p:cNvPr>
          <p:cNvSpPr/>
          <p:nvPr/>
        </p:nvSpPr>
        <p:spPr>
          <a:xfrm>
            <a:off x="11125200" y="4457700"/>
            <a:ext cx="1267208" cy="13716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79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>
            <a:extLst>
              <a:ext uri="{FF2B5EF4-FFF2-40B4-BE49-F238E27FC236}">
                <a16:creationId xmlns:a16="http://schemas.microsoft.com/office/drawing/2014/main" id="{CF190C97-77B2-4FC8-AA2D-B69321581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36" b="10864"/>
          <a:stretch/>
        </p:blipFill>
        <p:spPr>
          <a:xfrm>
            <a:off x="5683655" y="1658688"/>
            <a:ext cx="6692027" cy="75996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62" name="Group 12">
            <a:extLst>
              <a:ext uri="{FF2B5EF4-FFF2-40B4-BE49-F238E27FC236}">
                <a16:creationId xmlns:a16="http://schemas.microsoft.com/office/drawing/2014/main" id="{023A7392-4D12-4D04-ABD0-7651F158E886}"/>
              </a:ext>
            </a:extLst>
          </p:cNvPr>
          <p:cNvGrpSpPr/>
          <p:nvPr/>
        </p:nvGrpSpPr>
        <p:grpSpPr>
          <a:xfrm>
            <a:off x="1447800" y="266700"/>
            <a:ext cx="15392400" cy="1062814"/>
            <a:chOff x="0" y="0"/>
            <a:chExt cx="3769848" cy="279918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254B588B-EB39-48DD-B0C0-D35881D4C128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4" name="TextBox 14">
              <a:extLst>
                <a:ext uri="{FF2B5EF4-FFF2-40B4-BE49-F238E27FC236}">
                  <a16:creationId xmlns:a16="http://schemas.microsoft.com/office/drawing/2014/main" id="{C9F5B82C-67FB-4D8B-B0A7-39566142900B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FBD5AB25-A461-461F-AD7D-865C7DFC6956}"/>
              </a:ext>
            </a:extLst>
          </p:cNvPr>
          <p:cNvGrpSpPr/>
          <p:nvPr/>
        </p:nvGrpSpPr>
        <p:grpSpPr>
          <a:xfrm>
            <a:off x="2286000" y="238274"/>
            <a:ext cx="2007831" cy="931897"/>
            <a:chOff x="0" y="-47625"/>
            <a:chExt cx="528811" cy="245438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47B24424-4B4C-4213-B02D-0E05931BEB18}"/>
                </a:ext>
              </a:extLst>
            </p:cNvPr>
            <p:cNvSpPr/>
            <p:nvPr/>
          </p:nvSpPr>
          <p:spPr>
            <a:xfrm>
              <a:off x="0" y="0"/>
              <a:ext cx="528811" cy="197813"/>
            </a:xfrm>
            <a:custGeom>
              <a:avLst/>
              <a:gdLst/>
              <a:ahLst/>
              <a:cxnLst/>
              <a:rect l="l" t="t" r="r" b="b"/>
              <a:pathLst>
                <a:path w="528811" h="197813">
                  <a:moveTo>
                    <a:pt x="98906" y="0"/>
                  </a:moveTo>
                  <a:lnTo>
                    <a:pt x="429905" y="0"/>
                  </a:lnTo>
                  <a:cubicBezTo>
                    <a:pt x="456137" y="0"/>
                    <a:pt x="481294" y="10420"/>
                    <a:pt x="499842" y="28969"/>
                  </a:cubicBezTo>
                  <a:cubicBezTo>
                    <a:pt x="518391" y="47518"/>
                    <a:pt x="528811" y="72675"/>
                    <a:pt x="528811" y="98906"/>
                  </a:cubicBezTo>
                  <a:lnTo>
                    <a:pt x="528811" y="98906"/>
                  </a:lnTo>
                  <a:cubicBezTo>
                    <a:pt x="528811" y="153531"/>
                    <a:pt x="484529" y="197813"/>
                    <a:pt x="429905" y="197813"/>
                  </a:cubicBezTo>
                  <a:lnTo>
                    <a:pt x="98906" y="197813"/>
                  </a:lnTo>
                  <a:cubicBezTo>
                    <a:pt x="72675" y="197813"/>
                    <a:pt x="47518" y="187392"/>
                    <a:pt x="28969" y="168844"/>
                  </a:cubicBezTo>
                  <a:cubicBezTo>
                    <a:pt x="10420" y="150295"/>
                    <a:pt x="0" y="125138"/>
                    <a:pt x="0" y="98906"/>
                  </a:cubicBezTo>
                  <a:lnTo>
                    <a:pt x="0" y="98906"/>
                  </a:lnTo>
                  <a:cubicBezTo>
                    <a:pt x="0" y="72675"/>
                    <a:pt x="10420" y="47518"/>
                    <a:pt x="28969" y="28969"/>
                  </a:cubicBezTo>
                  <a:cubicBezTo>
                    <a:pt x="47518" y="10420"/>
                    <a:pt x="72675" y="0"/>
                    <a:pt x="989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5C98451-9A72-4F68-9588-6C5C72023148}"/>
                </a:ext>
              </a:extLst>
            </p:cNvPr>
            <p:cNvSpPr txBox="1"/>
            <p:nvPr/>
          </p:nvSpPr>
          <p:spPr>
            <a:xfrm>
              <a:off x="0" y="-47625"/>
              <a:ext cx="528811" cy="24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67">
            <a:extLst>
              <a:ext uri="{FF2B5EF4-FFF2-40B4-BE49-F238E27FC236}">
                <a16:creationId xmlns:a16="http://schemas.microsoft.com/office/drawing/2014/main" id="{8E828C9A-5F53-46DA-8A6D-17D7C3342ACF}"/>
              </a:ext>
            </a:extLst>
          </p:cNvPr>
          <p:cNvSpPr txBox="1"/>
          <p:nvPr/>
        </p:nvSpPr>
        <p:spPr>
          <a:xfrm>
            <a:off x="2971800" y="571500"/>
            <a:ext cx="736576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spc="396">
                <a:solidFill>
                  <a:schemeClr val="bg1"/>
                </a:solidFill>
                <a:latin typeface="각진펜 Bold"/>
              </a:rPr>
              <a:t>02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6CB63F4-B3B8-4C83-BEBC-0AE3DDBF536D}"/>
              </a:ext>
            </a:extLst>
          </p:cNvPr>
          <p:cNvSpPr txBox="1"/>
          <p:nvPr/>
        </p:nvSpPr>
        <p:spPr>
          <a:xfrm>
            <a:off x="4537445" y="369482"/>
            <a:ext cx="104068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사용자 앱 </a:t>
            </a:r>
            <a:r>
              <a:rPr lang="en-US" altLang="ko-KR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/ </a:t>
            </a: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디바이스 </a:t>
            </a:r>
            <a:r>
              <a:rPr lang="en-US" altLang="ko-KR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- </a:t>
            </a: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디바이스 구성</a:t>
            </a:r>
            <a:endParaRPr lang="en-US" sz="4500">
              <a:solidFill>
                <a:schemeClr val="tx2">
                  <a:lumMod val="60000"/>
                  <a:lumOff val="40000"/>
                </a:schemeClr>
              </a:solidFill>
              <a:ea typeface="각진펜 Bold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5430C9F5-0B1F-4CE1-8F29-0EC7B836491C}"/>
              </a:ext>
            </a:extLst>
          </p:cNvPr>
          <p:cNvGrpSpPr/>
          <p:nvPr/>
        </p:nvGrpSpPr>
        <p:grpSpPr>
          <a:xfrm>
            <a:off x="958917" y="2543246"/>
            <a:ext cx="2414767" cy="2581229"/>
            <a:chOff x="958917" y="2400300"/>
            <a:chExt cx="2414767" cy="2581229"/>
          </a:xfrm>
        </p:grpSpPr>
        <p:grpSp>
          <p:nvGrpSpPr>
            <p:cNvPr id="93" name="Group 18">
              <a:extLst>
                <a:ext uri="{FF2B5EF4-FFF2-40B4-BE49-F238E27FC236}">
                  <a16:creationId xmlns:a16="http://schemas.microsoft.com/office/drawing/2014/main" id="{C407A2F1-A139-4825-8627-0AA43D1366D0}"/>
                </a:ext>
              </a:extLst>
            </p:cNvPr>
            <p:cNvGrpSpPr/>
            <p:nvPr/>
          </p:nvGrpSpPr>
          <p:grpSpPr>
            <a:xfrm>
              <a:off x="1187517" y="2730222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4DE7C7E0-A1DA-43D6-A2B9-6E99C6001C1A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95" name="TextBox 20">
                <a:extLst>
                  <a:ext uri="{FF2B5EF4-FFF2-40B4-BE49-F238E27FC236}">
                    <a16:creationId xmlns:a16="http://schemas.microsoft.com/office/drawing/2014/main" id="{11EE47F7-F82F-4066-9EEA-530CA499E55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9E4C29A-08B4-4554-B7EF-5D2E72C14491}"/>
                </a:ext>
              </a:extLst>
            </p:cNvPr>
            <p:cNvSpPr txBox="1"/>
            <p:nvPr/>
          </p:nvSpPr>
          <p:spPr>
            <a:xfrm>
              <a:off x="1187517" y="4084454"/>
              <a:ext cx="1981200" cy="563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en-US" altLang="ko-KR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LED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256B74F-5CA9-4B3C-8D13-0C127EB0FB32}"/>
                </a:ext>
              </a:extLst>
            </p:cNvPr>
            <p:cNvSpPr txBox="1"/>
            <p:nvPr/>
          </p:nvSpPr>
          <p:spPr>
            <a:xfrm>
              <a:off x="958917" y="4617854"/>
              <a:ext cx="2414767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광요구도에 따라 빛 제공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98" name="Picture 12" descr="아두이노 네오픽셀 WS2812 RGB LED 8비트 원형 8채널 5050 모듈 패널 스트랩">
              <a:extLst>
                <a:ext uri="{FF2B5EF4-FFF2-40B4-BE49-F238E27FC236}">
                  <a16:creationId xmlns:a16="http://schemas.microsoft.com/office/drawing/2014/main" id="{074B5FB1-A2D8-4791-8484-3FBB20202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726" y="2400300"/>
              <a:ext cx="2163147" cy="216314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9AA823D8-E565-4961-8B5B-CC0431EAB0D5}"/>
              </a:ext>
            </a:extLst>
          </p:cNvPr>
          <p:cNvGrpSpPr/>
          <p:nvPr/>
        </p:nvGrpSpPr>
        <p:grpSpPr>
          <a:xfrm>
            <a:off x="1012891" y="5238876"/>
            <a:ext cx="2330452" cy="2495424"/>
            <a:chOff x="3227163" y="5619876"/>
            <a:chExt cx="2330452" cy="2495424"/>
          </a:xfrm>
        </p:grpSpPr>
        <p:grpSp>
          <p:nvGrpSpPr>
            <p:cNvPr id="132" name="Group 18">
              <a:extLst>
                <a:ext uri="{FF2B5EF4-FFF2-40B4-BE49-F238E27FC236}">
                  <a16:creationId xmlns:a16="http://schemas.microsoft.com/office/drawing/2014/main" id="{9D971784-3082-46BF-9B82-65B16D916AD7}"/>
                </a:ext>
              </a:extLst>
            </p:cNvPr>
            <p:cNvGrpSpPr/>
            <p:nvPr/>
          </p:nvGrpSpPr>
          <p:grpSpPr>
            <a:xfrm>
              <a:off x="3405373" y="5863993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33" name="Freeform 19">
                <a:extLst>
                  <a:ext uri="{FF2B5EF4-FFF2-40B4-BE49-F238E27FC236}">
                    <a16:creationId xmlns:a16="http://schemas.microsoft.com/office/drawing/2014/main" id="{B7165AFA-4132-442E-BD9F-AE7E7A2DE8B2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34" name="TextBox 20">
                <a:extLst>
                  <a:ext uri="{FF2B5EF4-FFF2-40B4-BE49-F238E27FC236}">
                    <a16:creationId xmlns:a16="http://schemas.microsoft.com/office/drawing/2014/main" id="{5D5DF918-B8EC-47B8-A41A-D9FDDE492F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13F605F-0799-4EB2-8D54-67841E5F9D5D}"/>
                </a:ext>
              </a:extLst>
            </p:cNvPr>
            <p:cNvSpPr txBox="1"/>
            <p:nvPr/>
          </p:nvSpPr>
          <p:spPr>
            <a:xfrm>
              <a:off x="3266351" y="7258494"/>
              <a:ext cx="2276047" cy="579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토양수분센서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48E0F3E-334A-473E-8119-B22447A4195D}"/>
                </a:ext>
              </a:extLst>
            </p:cNvPr>
            <p:cNvSpPr txBox="1"/>
            <p:nvPr/>
          </p:nvSpPr>
          <p:spPr>
            <a:xfrm>
              <a:off x="3227163" y="7769864"/>
              <a:ext cx="2330452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토양수분 측정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138" name="Picture 4" descr="WK 토양 습도 센서 모듈 [WK-ADB-K07-19] / 디바이스마트">
              <a:extLst>
                <a:ext uri="{FF2B5EF4-FFF2-40B4-BE49-F238E27FC236}">
                  <a16:creationId xmlns:a16="http://schemas.microsoft.com/office/drawing/2014/main" id="{4677C355-CA37-4F92-8F28-420A702C5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7597" y="5619876"/>
              <a:ext cx="2064656" cy="20646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829A3B8B-B41F-4F11-974E-62901EF28F02}"/>
              </a:ext>
            </a:extLst>
          </p:cNvPr>
          <p:cNvGrpSpPr/>
          <p:nvPr/>
        </p:nvGrpSpPr>
        <p:grpSpPr>
          <a:xfrm>
            <a:off x="12580579" y="2628900"/>
            <a:ext cx="2414767" cy="2469388"/>
            <a:chOff x="12506247" y="2476500"/>
            <a:chExt cx="2414767" cy="2469388"/>
          </a:xfrm>
        </p:grpSpPr>
        <p:grpSp>
          <p:nvGrpSpPr>
            <p:cNvPr id="139" name="Group 18">
              <a:extLst>
                <a:ext uri="{FF2B5EF4-FFF2-40B4-BE49-F238E27FC236}">
                  <a16:creationId xmlns:a16="http://schemas.microsoft.com/office/drawing/2014/main" id="{DED9B561-9C4D-4C04-9619-D3EA09470C92}"/>
                </a:ext>
              </a:extLst>
            </p:cNvPr>
            <p:cNvGrpSpPr/>
            <p:nvPr/>
          </p:nvGrpSpPr>
          <p:grpSpPr>
            <a:xfrm>
              <a:off x="12734847" y="2694581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40" name="Freeform 19">
                <a:extLst>
                  <a:ext uri="{FF2B5EF4-FFF2-40B4-BE49-F238E27FC236}">
                    <a16:creationId xmlns:a16="http://schemas.microsoft.com/office/drawing/2014/main" id="{92E7A1BF-A915-4873-94D4-83DA4DE3F4A3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41" name="TextBox 20">
                <a:extLst>
                  <a:ext uri="{FF2B5EF4-FFF2-40B4-BE49-F238E27FC236}">
                    <a16:creationId xmlns:a16="http://schemas.microsoft.com/office/drawing/2014/main" id="{A183EC6B-7861-4C21-9C24-141E464B0FB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5EAE799-D42A-4197-A5AB-7ACF09409337}"/>
                </a:ext>
              </a:extLst>
            </p:cNvPr>
            <p:cNvSpPr txBox="1"/>
            <p:nvPr/>
          </p:nvSpPr>
          <p:spPr>
            <a:xfrm>
              <a:off x="12734847" y="4048813"/>
              <a:ext cx="1981200" cy="563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온습도 센서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029E5D7-6099-452E-ACA6-E2C9BFA71F81}"/>
                </a:ext>
              </a:extLst>
            </p:cNvPr>
            <p:cNvSpPr txBox="1"/>
            <p:nvPr/>
          </p:nvSpPr>
          <p:spPr>
            <a:xfrm>
              <a:off x="12506247" y="4582213"/>
              <a:ext cx="2414767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온도 </a:t>
              </a:r>
              <a:r>
                <a:rPr lang="en-US" altLang="ko-KR" sz="1400" spc="-40">
                  <a:solidFill>
                    <a:srgbClr val="000000"/>
                  </a:solidFill>
                  <a:latin typeface="각진펜"/>
                  <a:ea typeface="각진펜"/>
                </a:rPr>
                <a:t>/ </a:t>
              </a: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습도 측정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145" name="Picture 2" descr="DHT11 온습도 센서 모듈 (DHT11 Digital Temperature Humidity Sensor) - 가치창조기술">
              <a:extLst>
                <a:ext uri="{FF2B5EF4-FFF2-40B4-BE49-F238E27FC236}">
                  <a16:creationId xmlns:a16="http://schemas.microsoft.com/office/drawing/2014/main" id="{06BC62A1-C31D-4836-AD2F-80B378EDB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2056" y="2476500"/>
              <a:ext cx="2163147" cy="216314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D38A07D-0F47-4F78-98DC-0A0CA5B14078}"/>
              </a:ext>
            </a:extLst>
          </p:cNvPr>
          <p:cNvGrpSpPr/>
          <p:nvPr/>
        </p:nvGrpSpPr>
        <p:grpSpPr>
          <a:xfrm>
            <a:off x="3204662" y="5417176"/>
            <a:ext cx="2335716" cy="2317124"/>
            <a:chOff x="12555524" y="5797098"/>
            <a:chExt cx="2335716" cy="2317124"/>
          </a:xfrm>
        </p:grpSpPr>
        <p:grpSp>
          <p:nvGrpSpPr>
            <p:cNvPr id="158" name="Group 18">
              <a:extLst>
                <a:ext uri="{FF2B5EF4-FFF2-40B4-BE49-F238E27FC236}">
                  <a16:creationId xmlns:a16="http://schemas.microsoft.com/office/drawing/2014/main" id="{FC280F7F-9747-4EE3-91E7-F17F6A82DA50}"/>
                </a:ext>
              </a:extLst>
            </p:cNvPr>
            <p:cNvGrpSpPr/>
            <p:nvPr/>
          </p:nvGrpSpPr>
          <p:grpSpPr>
            <a:xfrm>
              <a:off x="12733404" y="5862915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59" name="Freeform 19">
                <a:extLst>
                  <a:ext uri="{FF2B5EF4-FFF2-40B4-BE49-F238E27FC236}">
                    <a16:creationId xmlns:a16="http://schemas.microsoft.com/office/drawing/2014/main" id="{2578FB51-4DBB-47CB-A70D-136A79BD2AF0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60" name="TextBox 20">
                <a:extLst>
                  <a:ext uri="{FF2B5EF4-FFF2-40B4-BE49-F238E27FC236}">
                    <a16:creationId xmlns:a16="http://schemas.microsoft.com/office/drawing/2014/main" id="{8D11B032-2802-46A2-A732-DB1BF29455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999E4C0-2D80-41FB-9217-1E5F3B0D64ED}"/>
                </a:ext>
              </a:extLst>
            </p:cNvPr>
            <p:cNvSpPr txBox="1"/>
            <p:nvPr/>
          </p:nvSpPr>
          <p:spPr>
            <a:xfrm>
              <a:off x="12555524" y="7257416"/>
              <a:ext cx="2276047" cy="579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워터펌프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B640B7F-DE93-4D55-BED8-AA56344E1B86}"/>
                </a:ext>
              </a:extLst>
            </p:cNvPr>
            <p:cNvSpPr txBox="1"/>
            <p:nvPr/>
          </p:nvSpPr>
          <p:spPr>
            <a:xfrm>
              <a:off x="12560788" y="7775612"/>
              <a:ext cx="2330452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토양수분이 낮을시 급수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164" name="Picture 16" descr="아두이노 미니 워터펌프 모터 DM151-11번가 모바일">
              <a:extLst>
                <a:ext uri="{FF2B5EF4-FFF2-40B4-BE49-F238E27FC236}">
                  <a16:creationId xmlns:a16="http://schemas.microsoft.com/office/drawing/2014/main" id="{0B7EB0E4-C5DB-40B2-9FD1-5787E5674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4729" y="5797098"/>
              <a:ext cx="1746015" cy="174601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7FD33310-C06B-41A6-BC83-7F4137EAE4D0}"/>
              </a:ext>
            </a:extLst>
          </p:cNvPr>
          <p:cNvGrpSpPr/>
          <p:nvPr/>
        </p:nvGrpSpPr>
        <p:grpSpPr>
          <a:xfrm>
            <a:off x="14782800" y="5373038"/>
            <a:ext cx="2414767" cy="2359051"/>
            <a:chOff x="14627631" y="5753100"/>
            <a:chExt cx="2414767" cy="2359051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B5D9028-C066-475A-A241-0127B62ABCBD}"/>
                </a:ext>
              </a:extLst>
            </p:cNvPr>
            <p:cNvSpPr txBox="1"/>
            <p:nvPr/>
          </p:nvSpPr>
          <p:spPr>
            <a:xfrm>
              <a:off x="14627631" y="6362611"/>
              <a:ext cx="2414767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습도가 낮을시 습도 조절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grpSp>
          <p:nvGrpSpPr>
            <p:cNvPr id="152" name="Group 18">
              <a:extLst>
                <a:ext uri="{FF2B5EF4-FFF2-40B4-BE49-F238E27FC236}">
                  <a16:creationId xmlns:a16="http://schemas.microsoft.com/office/drawing/2014/main" id="{714F7A8A-2AB9-4E11-87E3-4A914250E17A}"/>
                </a:ext>
              </a:extLst>
            </p:cNvPr>
            <p:cNvGrpSpPr/>
            <p:nvPr/>
          </p:nvGrpSpPr>
          <p:grpSpPr>
            <a:xfrm>
              <a:off x="14867210" y="5860844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2038A6B0-C766-4443-86E8-DCC5CD7FC2F7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54" name="TextBox 20">
                <a:extLst>
                  <a:ext uri="{FF2B5EF4-FFF2-40B4-BE49-F238E27FC236}">
                    <a16:creationId xmlns:a16="http://schemas.microsoft.com/office/drawing/2014/main" id="{E636A2F5-B7AF-467A-8F5E-C98039EAF6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F9E4F4E-03E2-4AC5-B471-CB928D040688}"/>
                </a:ext>
              </a:extLst>
            </p:cNvPr>
            <p:cNvSpPr txBox="1"/>
            <p:nvPr/>
          </p:nvSpPr>
          <p:spPr>
            <a:xfrm>
              <a:off x="14870494" y="7255345"/>
              <a:ext cx="1972652" cy="563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수위측정센서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1700EC1-505E-41C7-B64E-396C9364257A}"/>
                </a:ext>
              </a:extLst>
            </p:cNvPr>
            <p:cNvSpPr txBox="1"/>
            <p:nvPr/>
          </p:nvSpPr>
          <p:spPr>
            <a:xfrm>
              <a:off x="14647237" y="7766715"/>
              <a:ext cx="2330452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물통 잔량 확인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165" name="Picture 6" descr="아두이노 수위 측정 센서 Water Detection Sensor - 3D프린터 전문 쇼핑몰 다나온다(danaonda)">
              <a:extLst>
                <a:ext uri="{FF2B5EF4-FFF2-40B4-BE49-F238E27FC236}">
                  <a16:creationId xmlns:a16="http://schemas.microsoft.com/office/drawing/2014/main" id="{DF2CD64A-F50C-454D-8650-AC825ED37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7220" y="5753100"/>
              <a:ext cx="1981200" cy="19812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C3D787B9-E2A9-498A-B6E4-856F619317C7}"/>
              </a:ext>
            </a:extLst>
          </p:cNvPr>
          <p:cNvGrpSpPr/>
          <p:nvPr/>
        </p:nvGrpSpPr>
        <p:grpSpPr>
          <a:xfrm>
            <a:off x="3204662" y="2686943"/>
            <a:ext cx="2330452" cy="2437532"/>
            <a:chOff x="998886" y="5672553"/>
            <a:chExt cx="2330452" cy="2437532"/>
          </a:xfrm>
        </p:grpSpPr>
        <p:grpSp>
          <p:nvGrpSpPr>
            <p:cNvPr id="122" name="Group 18">
              <a:extLst>
                <a:ext uri="{FF2B5EF4-FFF2-40B4-BE49-F238E27FC236}">
                  <a16:creationId xmlns:a16="http://schemas.microsoft.com/office/drawing/2014/main" id="{EECA21EA-1944-4FBE-AC47-E49E4E214DC7}"/>
                </a:ext>
              </a:extLst>
            </p:cNvPr>
            <p:cNvGrpSpPr/>
            <p:nvPr/>
          </p:nvGrpSpPr>
          <p:grpSpPr>
            <a:xfrm>
              <a:off x="1177096" y="5858778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23" name="Freeform 19">
                <a:extLst>
                  <a:ext uri="{FF2B5EF4-FFF2-40B4-BE49-F238E27FC236}">
                    <a16:creationId xmlns:a16="http://schemas.microsoft.com/office/drawing/2014/main" id="{4F31D064-6FEF-44CA-BF01-A900223A019C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24" name="TextBox 20">
                <a:extLst>
                  <a:ext uri="{FF2B5EF4-FFF2-40B4-BE49-F238E27FC236}">
                    <a16:creationId xmlns:a16="http://schemas.microsoft.com/office/drawing/2014/main" id="{0433A24C-8D8E-478C-B4BD-DC7CD30A64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C6B9FB8-96F2-4A91-8EDA-7AF8E12C6005}"/>
                </a:ext>
              </a:extLst>
            </p:cNvPr>
            <p:cNvSpPr txBox="1"/>
            <p:nvPr/>
          </p:nvSpPr>
          <p:spPr>
            <a:xfrm>
              <a:off x="1265757" y="7253279"/>
              <a:ext cx="1758781" cy="563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카메라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FB99F02-2C89-4EEE-8E55-E10E4640A312}"/>
                </a:ext>
              </a:extLst>
            </p:cNvPr>
            <p:cNvSpPr txBox="1"/>
            <p:nvPr/>
          </p:nvSpPr>
          <p:spPr>
            <a:xfrm>
              <a:off x="998886" y="7764649"/>
              <a:ext cx="2330452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식물 사진 촬영</a:t>
              </a:r>
              <a:r>
                <a:rPr lang="en-US" altLang="ko-KR" sz="1400" spc="-40">
                  <a:solidFill>
                    <a:srgbClr val="000000"/>
                  </a:solidFill>
                  <a:latin typeface="각진펜"/>
                  <a:ea typeface="각진펜"/>
                </a:rPr>
                <a:t>, AI </a:t>
              </a: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로 전송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pic>
          <p:nvPicPr>
            <p:cNvPr id="114" name="Picture 18" descr="라즈베리파이 카메라모듈 3 (Raspberry Pi Camera Module 3) / 디바이스마트">
              <a:extLst>
                <a:ext uri="{FF2B5EF4-FFF2-40B4-BE49-F238E27FC236}">
                  <a16:creationId xmlns:a16="http://schemas.microsoft.com/office/drawing/2014/main" id="{B11A8D54-D522-4882-A7BE-4CF26C254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528" y="5672553"/>
              <a:ext cx="1764373" cy="176437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AE7176D-56C4-43D9-8223-DA489D0ED838}"/>
              </a:ext>
            </a:extLst>
          </p:cNvPr>
          <p:cNvGrpSpPr/>
          <p:nvPr/>
        </p:nvGrpSpPr>
        <p:grpSpPr>
          <a:xfrm>
            <a:off x="12641117" y="5382144"/>
            <a:ext cx="2330452" cy="2352156"/>
            <a:chOff x="3230115" y="2623015"/>
            <a:chExt cx="2330452" cy="2352156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C64FCFF9-1A9C-48B6-8086-DEDF583FBEEB}"/>
                </a:ext>
              </a:extLst>
            </p:cNvPr>
            <p:cNvGrpSpPr/>
            <p:nvPr/>
          </p:nvGrpSpPr>
          <p:grpSpPr>
            <a:xfrm>
              <a:off x="3404741" y="2623015"/>
              <a:ext cx="1981200" cy="2352156"/>
              <a:chOff x="3404741" y="2623015"/>
              <a:chExt cx="1981200" cy="2352156"/>
            </a:xfrm>
          </p:grpSpPr>
          <p:grpSp>
            <p:nvGrpSpPr>
              <p:cNvPr id="125" name="Group 18">
                <a:extLst>
                  <a:ext uri="{FF2B5EF4-FFF2-40B4-BE49-F238E27FC236}">
                    <a16:creationId xmlns:a16="http://schemas.microsoft.com/office/drawing/2014/main" id="{BF3542DD-0712-47ED-BB7C-8D6AE9EA6EC7}"/>
                  </a:ext>
                </a:extLst>
              </p:cNvPr>
              <p:cNvGrpSpPr/>
              <p:nvPr/>
            </p:nvGrpSpPr>
            <p:grpSpPr>
              <a:xfrm>
                <a:off x="3404741" y="2723864"/>
                <a:ext cx="1981200" cy="2251307"/>
                <a:chOff x="0" y="0"/>
                <a:chExt cx="1097658" cy="1197530"/>
              </a:xfrm>
              <a:effectLst>
                <a:outerShdw blurRad="127000" sx="102000" sy="102000" algn="ct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26" name="Freeform 19">
                  <a:extLst>
                    <a:ext uri="{FF2B5EF4-FFF2-40B4-BE49-F238E27FC236}">
                      <a16:creationId xmlns:a16="http://schemas.microsoft.com/office/drawing/2014/main" id="{D349DAB4-1E2E-435E-9D45-12911106C54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097658" cy="1197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658" h="1197530">
                      <a:moveTo>
                        <a:pt x="65016" y="0"/>
                      </a:moveTo>
                      <a:lnTo>
                        <a:pt x="1032641" y="0"/>
                      </a:lnTo>
                      <a:cubicBezTo>
                        <a:pt x="1049885" y="0"/>
                        <a:pt x="1066422" y="6850"/>
                        <a:pt x="1078615" y="19043"/>
                      </a:cubicBezTo>
                      <a:cubicBezTo>
                        <a:pt x="1090808" y="31236"/>
                        <a:pt x="1097658" y="47773"/>
                        <a:pt x="1097658" y="65016"/>
                      </a:cubicBezTo>
                      <a:lnTo>
                        <a:pt x="1097658" y="1132514"/>
                      </a:lnTo>
                      <a:cubicBezTo>
                        <a:pt x="1097658" y="1168421"/>
                        <a:pt x="1068549" y="1197530"/>
                        <a:pt x="1032641" y="1197530"/>
                      </a:cubicBezTo>
                      <a:lnTo>
                        <a:pt x="65016" y="1197530"/>
                      </a:lnTo>
                      <a:cubicBezTo>
                        <a:pt x="47773" y="1197530"/>
                        <a:pt x="31236" y="1190680"/>
                        <a:pt x="19043" y="1178487"/>
                      </a:cubicBezTo>
                      <a:cubicBezTo>
                        <a:pt x="6850" y="1166294"/>
                        <a:pt x="0" y="1149757"/>
                        <a:pt x="0" y="1132514"/>
                      </a:cubicBezTo>
                      <a:lnTo>
                        <a:pt x="0" y="65016"/>
                      </a:lnTo>
                      <a:cubicBezTo>
                        <a:pt x="0" y="29109"/>
                        <a:pt x="29109" y="0"/>
                        <a:pt x="650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rnd">
                  <a:noFill/>
                  <a:prstDash val="solid"/>
                  <a:round/>
                </a:ln>
              </p:spPr>
            </p:sp>
            <p:sp>
              <p:nvSpPr>
                <p:cNvPr id="127" name="TextBox 20">
                  <a:extLst>
                    <a:ext uri="{FF2B5EF4-FFF2-40B4-BE49-F238E27FC236}">
                      <a16:creationId xmlns:a16="http://schemas.microsoft.com/office/drawing/2014/main" id="{B9C0B43F-4F33-4AC4-87F0-0898186018D3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097658" cy="124515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A2DD11A-E090-42D0-B270-CF0B08BCD3B9}"/>
                  </a:ext>
                </a:extLst>
              </p:cNvPr>
              <p:cNvSpPr txBox="1"/>
              <p:nvPr/>
            </p:nvSpPr>
            <p:spPr>
              <a:xfrm>
                <a:off x="3493402" y="4118365"/>
                <a:ext cx="1758781" cy="56361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919"/>
                  </a:lnSpc>
                </a:pPr>
                <a:r>
                  <a:rPr lang="ko-KR" altLang="en-US" sz="24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각진펜 Bold"/>
                    <a:ea typeface="각진펜 Bold"/>
                  </a:rPr>
                  <a:t>쿨링팬</a:t>
                </a:r>
                <a:endParaRPr 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endParaRPr>
              </a:p>
            </p:txBody>
          </p:sp>
          <p:pic>
            <p:nvPicPr>
              <p:cNvPr id="131" name="Picture 10" descr="에듀이노">
                <a:extLst>
                  <a:ext uri="{FF2B5EF4-FFF2-40B4-BE49-F238E27FC236}">
                    <a16:creationId xmlns:a16="http://schemas.microsoft.com/office/drawing/2014/main" id="{9D0B42C2-3AD7-4B2D-B061-A6C97C9121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7648" y="2623015"/>
                <a:ext cx="1778120" cy="177812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/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2BFEED3-2280-418F-9934-36B97F40BF20}"/>
                </a:ext>
              </a:extLst>
            </p:cNvPr>
            <p:cNvSpPr txBox="1"/>
            <p:nvPr/>
          </p:nvSpPr>
          <p:spPr>
            <a:xfrm>
              <a:off x="3230115" y="4617854"/>
              <a:ext cx="2330452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온</a:t>
              </a:r>
              <a:r>
                <a:rPr lang="en-US" altLang="ko-KR" sz="1400" spc="-40">
                  <a:solidFill>
                    <a:srgbClr val="000000"/>
                  </a:solidFill>
                  <a:latin typeface="각진펜"/>
                  <a:ea typeface="각진펜"/>
                </a:rPr>
                <a:t>/</a:t>
              </a: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습도가 높을시 작동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BBA960D-BA40-48A3-9161-0DBA6D4ECC3E}"/>
              </a:ext>
            </a:extLst>
          </p:cNvPr>
          <p:cNvGrpSpPr/>
          <p:nvPr/>
        </p:nvGrpSpPr>
        <p:grpSpPr>
          <a:xfrm>
            <a:off x="14788507" y="2805701"/>
            <a:ext cx="2414767" cy="2292587"/>
            <a:chOff x="14701058" y="2656983"/>
            <a:chExt cx="2414767" cy="2292587"/>
          </a:xfrm>
        </p:grpSpPr>
        <p:grpSp>
          <p:nvGrpSpPr>
            <p:cNvPr id="146" name="Group 18">
              <a:extLst>
                <a:ext uri="{FF2B5EF4-FFF2-40B4-BE49-F238E27FC236}">
                  <a16:creationId xmlns:a16="http://schemas.microsoft.com/office/drawing/2014/main" id="{78EDBD14-AEB5-43BB-B052-86E4A1A86164}"/>
                </a:ext>
              </a:extLst>
            </p:cNvPr>
            <p:cNvGrpSpPr/>
            <p:nvPr/>
          </p:nvGrpSpPr>
          <p:grpSpPr>
            <a:xfrm>
              <a:off x="14938484" y="2698263"/>
              <a:ext cx="1981200" cy="2251307"/>
              <a:chOff x="0" y="0"/>
              <a:chExt cx="1097658" cy="1197530"/>
            </a:xfrm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47" name="Freeform 19">
                <a:extLst>
                  <a:ext uri="{FF2B5EF4-FFF2-40B4-BE49-F238E27FC236}">
                    <a16:creationId xmlns:a16="http://schemas.microsoft.com/office/drawing/2014/main" id="{82CD8F32-3A1E-4A43-A42D-11ADCB0740B5}"/>
                  </a:ext>
                </a:extLst>
              </p:cNvPr>
              <p:cNvSpPr/>
              <p:nvPr/>
            </p:nvSpPr>
            <p:spPr>
              <a:xfrm>
                <a:off x="0" y="0"/>
                <a:ext cx="1097658" cy="1197530"/>
              </a:xfrm>
              <a:custGeom>
                <a:avLst/>
                <a:gdLst/>
                <a:ahLst/>
                <a:cxnLst/>
                <a:rect l="l" t="t" r="r" b="b"/>
                <a:pathLst>
                  <a:path w="1097658" h="1197530">
                    <a:moveTo>
                      <a:pt x="65016" y="0"/>
                    </a:moveTo>
                    <a:lnTo>
                      <a:pt x="1032641" y="0"/>
                    </a:lnTo>
                    <a:cubicBezTo>
                      <a:pt x="1049885" y="0"/>
                      <a:pt x="1066422" y="6850"/>
                      <a:pt x="1078615" y="19043"/>
                    </a:cubicBezTo>
                    <a:cubicBezTo>
                      <a:pt x="1090808" y="31236"/>
                      <a:pt x="1097658" y="47773"/>
                      <a:pt x="1097658" y="65016"/>
                    </a:cubicBezTo>
                    <a:lnTo>
                      <a:pt x="1097658" y="1132514"/>
                    </a:lnTo>
                    <a:cubicBezTo>
                      <a:pt x="1097658" y="1168421"/>
                      <a:pt x="1068549" y="1197530"/>
                      <a:pt x="1032641" y="1197530"/>
                    </a:cubicBezTo>
                    <a:lnTo>
                      <a:pt x="65016" y="1197530"/>
                    </a:lnTo>
                    <a:cubicBezTo>
                      <a:pt x="47773" y="1197530"/>
                      <a:pt x="31236" y="1190680"/>
                      <a:pt x="19043" y="1178487"/>
                    </a:cubicBezTo>
                    <a:cubicBezTo>
                      <a:pt x="6850" y="1166294"/>
                      <a:pt x="0" y="1149757"/>
                      <a:pt x="0" y="1132514"/>
                    </a:cubicBezTo>
                    <a:lnTo>
                      <a:pt x="0" y="65016"/>
                    </a:lnTo>
                    <a:cubicBezTo>
                      <a:pt x="0" y="29109"/>
                      <a:pt x="29109" y="0"/>
                      <a:pt x="65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48" name="TextBox 20">
                <a:extLst>
                  <a:ext uri="{FF2B5EF4-FFF2-40B4-BE49-F238E27FC236}">
                    <a16:creationId xmlns:a16="http://schemas.microsoft.com/office/drawing/2014/main" id="{BB88C847-F656-400A-A435-69B87F3190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97658" cy="124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BF9FC4F-7069-49E1-9CFF-E04EBF5A059A}"/>
                </a:ext>
              </a:extLst>
            </p:cNvPr>
            <p:cNvSpPr txBox="1"/>
            <p:nvPr/>
          </p:nvSpPr>
          <p:spPr>
            <a:xfrm>
              <a:off x="14938484" y="4052495"/>
              <a:ext cx="1981200" cy="563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</a:pPr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가습기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  <p:pic>
          <p:nvPicPr>
            <p:cNvPr id="151" name="Picture 20" descr="아두이노 악세사리류 - 일렉솔루션">
              <a:extLst>
                <a:ext uri="{FF2B5EF4-FFF2-40B4-BE49-F238E27FC236}">
                  <a16:creationId xmlns:a16="http://schemas.microsoft.com/office/drawing/2014/main" id="{2C8B6A1B-18BC-4249-83EE-DA2E26B01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5346" y="2656983"/>
              <a:ext cx="1844854" cy="184485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9B223674-E888-4F21-9916-6B277F1FF9AA}"/>
                </a:ext>
              </a:extLst>
            </p:cNvPr>
            <p:cNvSpPr txBox="1"/>
            <p:nvPr/>
          </p:nvSpPr>
          <p:spPr>
            <a:xfrm>
              <a:off x="14701058" y="4587446"/>
              <a:ext cx="2414767" cy="30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ko-KR" altLang="en-US" sz="1400" spc="-40">
                  <a:solidFill>
                    <a:srgbClr val="000000"/>
                  </a:solidFill>
                  <a:latin typeface="각진펜"/>
                  <a:ea typeface="각진펜"/>
                </a:rPr>
                <a:t>습도가 낮을시 작동</a:t>
              </a:r>
              <a:endParaRPr lang="en-US" sz="1400" spc="-4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38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12">
            <a:extLst>
              <a:ext uri="{FF2B5EF4-FFF2-40B4-BE49-F238E27FC236}">
                <a16:creationId xmlns:a16="http://schemas.microsoft.com/office/drawing/2014/main" id="{023A7392-4D12-4D04-ABD0-7651F158E886}"/>
              </a:ext>
            </a:extLst>
          </p:cNvPr>
          <p:cNvGrpSpPr/>
          <p:nvPr/>
        </p:nvGrpSpPr>
        <p:grpSpPr>
          <a:xfrm>
            <a:off x="1447800" y="266700"/>
            <a:ext cx="15392400" cy="1062814"/>
            <a:chOff x="0" y="0"/>
            <a:chExt cx="3769848" cy="279918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254B588B-EB39-48DD-B0C0-D35881D4C128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4" name="TextBox 14">
              <a:extLst>
                <a:ext uri="{FF2B5EF4-FFF2-40B4-BE49-F238E27FC236}">
                  <a16:creationId xmlns:a16="http://schemas.microsoft.com/office/drawing/2014/main" id="{C9F5B82C-67FB-4D8B-B0A7-39566142900B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FBD5AB25-A461-461F-AD7D-865C7DFC6956}"/>
              </a:ext>
            </a:extLst>
          </p:cNvPr>
          <p:cNvGrpSpPr/>
          <p:nvPr/>
        </p:nvGrpSpPr>
        <p:grpSpPr>
          <a:xfrm>
            <a:off x="2286000" y="238274"/>
            <a:ext cx="2007831" cy="931897"/>
            <a:chOff x="0" y="-47625"/>
            <a:chExt cx="528811" cy="245438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47B24424-4B4C-4213-B02D-0E05931BEB18}"/>
                </a:ext>
              </a:extLst>
            </p:cNvPr>
            <p:cNvSpPr/>
            <p:nvPr/>
          </p:nvSpPr>
          <p:spPr>
            <a:xfrm>
              <a:off x="0" y="0"/>
              <a:ext cx="528811" cy="197813"/>
            </a:xfrm>
            <a:custGeom>
              <a:avLst/>
              <a:gdLst/>
              <a:ahLst/>
              <a:cxnLst/>
              <a:rect l="l" t="t" r="r" b="b"/>
              <a:pathLst>
                <a:path w="528811" h="197813">
                  <a:moveTo>
                    <a:pt x="98906" y="0"/>
                  </a:moveTo>
                  <a:lnTo>
                    <a:pt x="429905" y="0"/>
                  </a:lnTo>
                  <a:cubicBezTo>
                    <a:pt x="456137" y="0"/>
                    <a:pt x="481294" y="10420"/>
                    <a:pt x="499842" y="28969"/>
                  </a:cubicBezTo>
                  <a:cubicBezTo>
                    <a:pt x="518391" y="47518"/>
                    <a:pt x="528811" y="72675"/>
                    <a:pt x="528811" y="98906"/>
                  </a:cubicBezTo>
                  <a:lnTo>
                    <a:pt x="528811" y="98906"/>
                  </a:lnTo>
                  <a:cubicBezTo>
                    <a:pt x="528811" y="153531"/>
                    <a:pt x="484529" y="197813"/>
                    <a:pt x="429905" y="197813"/>
                  </a:cubicBezTo>
                  <a:lnTo>
                    <a:pt x="98906" y="197813"/>
                  </a:lnTo>
                  <a:cubicBezTo>
                    <a:pt x="72675" y="197813"/>
                    <a:pt x="47518" y="187392"/>
                    <a:pt x="28969" y="168844"/>
                  </a:cubicBezTo>
                  <a:cubicBezTo>
                    <a:pt x="10420" y="150295"/>
                    <a:pt x="0" y="125138"/>
                    <a:pt x="0" y="98906"/>
                  </a:cubicBezTo>
                  <a:lnTo>
                    <a:pt x="0" y="98906"/>
                  </a:lnTo>
                  <a:cubicBezTo>
                    <a:pt x="0" y="72675"/>
                    <a:pt x="10420" y="47518"/>
                    <a:pt x="28969" y="28969"/>
                  </a:cubicBezTo>
                  <a:cubicBezTo>
                    <a:pt x="47518" y="10420"/>
                    <a:pt x="72675" y="0"/>
                    <a:pt x="989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5C98451-9A72-4F68-9588-6C5C72023148}"/>
                </a:ext>
              </a:extLst>
            </p:cNvPr>
            <p:cNvSpPr txBox="1"/>
            <p:nvPr/>
          </p:nvSpPr>
          <p:spPr>
            <a:xfrm>
              <a:off x="0" y="-47625"/>
              <a:ext cx="528811" cy="24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67">
            <a:extLst>
              <a:ext uri="{FF2B5EF4-FFF2-40B4-BE49-F238E27FC236}">
                <a16:creationId xmlns:a16="http://schemas.microsoft.com/office/drawing/2014/main" id="{8E828C9A-5F53-46DA-8A6D-17D7C3342ACF}"/>
              </a:ext>
            </a:extLst>
          </p:cNvPr>
          <p:cNvSpPr txBox="1"/>
          <p:nvPr/>
        </p:nvSpPr>
        <p:spPr>
          <a:xfrm>
            <a:off x="2971800" y="571500"/>
            <a:ext cx="736576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spc="396">
                <a:solidFill>
                  <a:schemeClr val="bg1"/>
                </a:solidFill>
                <a:latin typeface="각진펜 Bold"/>
              </a:rPr>
              <a:t>02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6CB63F4-B3B8-4C83-BEBC-0AE3DDBF536D}"/>
              </a:ext>
            </a:extLst>
          </p:cNvPr>
          <p:cNvSpPr txBox="1"/>
          <p:nvPr/>
        </p:nvSpPr>
        <p:spPr>
          <a:xfrm>
            <a:off x="4537445" y="369482"/>
            <a:ext cx="104068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사용자 앱 </a:t>
            </a:r>
            <a:r>
              <a:rPr lang="en-US" altLang="ko-KR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/ </a:t>
            </a: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디바이스 </a:t>
            </a:r>
            <a:r>
              <a:rPr lang="en-US" altLang="ko-KR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- </a:t>
            </a: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시연 동영상</a:t>
            </a:r>
            <a:endParaRPr lang="en-US" sz="4500">
              <a:solidFill>
                <a:schemeClr val="tx2">
                  <a:lumMod val="60000"/>
                  <a:lumOff val="40000"/>
                </a:schemeClr>
              </a:solidFill>
              <a:ea typeface="각진펜 Bold"/>
            </a:endParaRPr>
          </a:p>
        </p:txBody>
      </p:sp>
      <p:pic>
        <p:nvPicPr>
          <p:cNvPr id="10" name="졸프_시연영상_5">
            <a:hlinkClick r:id="" action="ppaction://media"/>
            <a:extLst>
              <a:ext uri="{FF2B5EF4-FFF2-40B4-BE49-F238E27FC236}">
                <a16:creationId xmlns:a16="http://schemas.microsoft.com/office/drawing/2014/main" id="{B5A7A69F-0172-44DD-A33D-17F9BCA525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27207" y="1329514"/>
            <a:ext cx="8233586" cy="82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5">
            <a:extLst>
              <a:ext uri="{FF2B5EF4-FFF2-40B4-BE49-F238E27FC236}">
                <a16:creationId xmlns:a16="http://schemas.microsoft.com/office/drawing/2014/main" id="{83FFFAD1-038E-4345-958A-2BE9346FC888}"/>
              </a:ext>
            </a:extLst>
          </p:cNvPr>
          <p:cNvSpPr txBox="1"/>
          <p:nvPr/>
        </p:nvSpPr>
        <p:spPr>
          <a:xfrm>
            <a:off x="1469373" y="5721572"/>
            <a:ext cx="13618227" cy="2023246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 lang="ko-KR" altLang="en-US">
              <a:latin typeface="각진펜 Bold" panose="020B0600000101010101" charset="-127"/>
              <a:ea typeface="각진펜 Bold" panose="020B0600000101010101" charset="-127"/>
            </a:endParaRPr>
          </a:p>
          <a:p>
            <a:pPr algn="l">
              <a:lnSpc>
                <a:spcPts val="14301"/>
              </a:lnSpc>
            </a:pPr>
            <a:r>
              <a:rPr lang="ko-KR" altLang="en-US" sz="11173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관리자 웹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DA615652-9546-4135-972F-7B4D6AAC6B97}"/>
              </a:ext>
            </a:extLst>
          </p:cNvPr>
          <p:cNvSpPr txBox="1"/>
          <p:nvPr/>
        </p:nvSpPr>
        <p:spPr>
          <a:xfrm>
            <a:off x="1571873" y="7778213"/>
            <a:ext cx="11305927" cy="4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ko-KR" altLang="en-US" sz="2500">
                <a:solidFill>
                  <a:srgbClr val="000000"/>
                </a:solidFill>
                <a:latin typeface="각진펜"/>
                <a:ea typeface="각진펜"/>
              </a:rPr>
              <a:t>주요기능 설명</a:t>
            </a:r>
            <a:endParaRPr lang="en-US" sz="250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12" name="Freeform 25">
            <a:extLst>
              <a:ext uri="{FF2B5EF4-FFF2-40B4-BE49-F238E27FC236}">
                <a16:creationId xmlns:a16="http://schemas.microsoft.com/office/drawing/2014/main" id="{46893C09-E813-4996-94DB-76346AD6EF5D}"/>
              </a:ext>
            </a:extLst>
          </p:cNvPr>
          <p:cNvSpPr/>
          <p:nvPr/>
        </p:nvSpPr>
        <p:spPr>
          <a:xfrm>
            <a:off x="1497082" y="5067300"/>
            <a:ext cx="780298" cy="78029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B44E436C-184D-4561-8D65-B01DE4B7E73F}"/>
              </a:ext>
            </a:extLst>
          </p:cNvPr>
          <p:cNvSpPr txBox="1"/>
          <p:nvPr/>
        </p:nvSpPr>
        <p:spPr>
          <a:xfrm>
            <a:off x="1518943" y="5219132"/>
            <a:ext cx="736576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000">
                <a:solidFill>
                  <a:srgbClr val="FFFFFF"/>
                </a:solidFill>
                <a:latin typeface="각진펜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762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18">
            <a:extLst>
              <a:ext uri="{FF2B5EF4-FFF2-40B4-BE49-F238E27FC236}">
                <a16:creationId xmlns:a16="http://schemas.microsoft.com/office/drawing/2014/main" id="{4D6921B7-A0D7-43F3-8FCC-EE4EC26F329E}"/>
              </a:ext>
            </a:extLst>
          </p:cNvPr>
          <p:cNvGrpSpPr/>
          <p:nvPr/>
        </p:nvGrpSpPr>
        <p:grpSpPr>
          <a:xfrm>
            <a:off x="9337849" y="4858836"/>
            <a:ext cx="7284695" cy="1243640"/>
            <a:chOff x="0" y="0"/>
            <a:chExt cx="2015890" cy="574716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F59E37D5-AB53-41FE-9FF8-859BE20641BE}"/>
                </a:ext>
              </a:extLst>
            </p:cNvPr>
            <p:cNvSpPr/>
            <p:nvPr/>
          </p:nvSpPr>
          <p:spPr>
            <a:xfrm>
              <a:off x="0" y="0"/>
              <a:ext cx="2015890" cy="574716"/>
            </a:xfrm>
            <a:custGeom>
              <a:avLst/>
              <a:gdLst/>
              <a:ahLst/>
              <a:cxnLst/>
              <a:rect l="l" t="t" r="r" b="b"/>
              <a:pathLst>
                <a:path w="2015890" h="574716">
                  <a:moveTo>
                    <a:pt x="40459" y="0"/>
                  </a:moveTo>
                  <a:lnTo>
                    <a:pt x="1975431" y="0"/>
                  </a:lnTo>
                  <a:cubicBezTo>
                    <a:pt x="1997775" y="0"/>
                    <a:pt x="2015890" y="18114"/>
                    <a:pt x="2015890" y="40459"/>
                  </a:cubicBezTo>
                  <a:lnTo>
                    <a:pt x="2015890" y="534257"/>
                  </a:lnTo>
                  <a:cubicBezTo>
                    <a:pt x="2015890" y="544987"/>
                    <a:pt x="2011627" y="555278"/>
                    <a:pt x="2004039" y="562865"/>
                  </a:cubicBezTo>
                  <a:cubicBezTo>
                    <a:pt x="1996452" y="570453"/>
                    <a:pt x="1986161" y="574716"/>
                    <a:pt x="1975431" y="574716"/>
                  </a:cubicBezTo>
                  <a:lnTo>
                    <a:pt x="40459" y="574716"/>
                  </a:lnTo>
                  <a:cubicBezTo>
                    <a:pt x="18114" y="574716"/>
                    <a:pt x="0" y="556602"/>
                    <a:pt x="0" y="534257"/>
                  </a:cubicBezTo>
                  <a:lnTo>
                    <a:pt x="0" y="40459"/>
                  </a:lnTo>
                  <a:cubicBezTo>
                    <a:pt x="0" y="18114"/>
                    <a:pt x="18114" y="0"/>
                    <a:pt x="404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71" name="TextBox 20">
              <a:extLst>
                <a:ext uri="{FF2B5EF4-FFF2-40B4-BE49-F238E27FC236}">
                  <a16:creationId xmlns:a16="http://schemas.microsoft.com/office/drawing/2014/main" id="{4EEC33F9-C4F4-4A85-8093-07B6B58449AB}"/>
                </a:ext>
              </a:extLst>
            </p:cNvPr>
            <p:cNvSpPr txBox="1"/>
            <p:nvPr/>
          </p:nvSpPr>
          <p:spPr>
            <a:xfrm>
              <a:off x="0" y="-47625"/>
              <a:ext cx="2015890" cy="622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9B2CC6DA-9D6A-40E1-BEB0-930E7D02F532}"/>
              </a:ext>
            </a:extLst>
          </p:cNvPr>
          <p:cNvGrpSpPr/>
          <p:nvPr/>
        </p:nvGrpSpPr>
        <p:grpSpPr>
          <a:xfrm>
            <a:off x="9337849" y="3059627"/>
            <a:ext cx="7284695" cy="1243640"/>
            <a:chOff x="0" y="0"/>
            <a:chExt cx="2015890" cy="574716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761A4835-94B1-4065-A1BA-F3F91C56CE26}"/>
                </a:ext>
              </a:extLst>
            </p:cNvPr>
            <p:cNvSpPr/>
            <p:nvPr/>
          </p:nvSpPr>
          <p:spPr>
            <a:xfrm>
              <a:off x="0" y="0"/>
              <a:ext cx="2015890" cy="574716"/>
            </a:xfrm>
            <a:custGeom>
              <a:avLst/>
              <a:gdLst/>
              <a:ahLst/>
              <a:cxnLst/>
              <a:rect l="l" t="t" r="r" b="b"/>
              <a:pathLst>
                <a:path w="2015890" h="574716">
                  <a:moveTo>
                    <a:pt x="40459" y="0"/>
                  </a:moveTo>
                  <a:lnTo>
                    <a:pt x="1975431" y="0"/>
                  </a:lnTo>
                  <a:cubicBezTo>
                    <a:pt x="1997775" y="0"/>
                    <a:pt x="2015890" y="18114"/>
                    <a:pt x="2015890" y="40459"/>
                  </a:cubicBezTo>
                  <a:lnTo>
                    <a:pt x="2015890" y="534257"/>
                  </a:lnTo>
                  <a:cubicBezTo>
                    <a:pt x="2015890" y="544987"/>
                    <a:pt x="2011627" y="555278"/>
                    <a:pt x="2004039" y="562865"/>
                  </a:cubicBezTo>
                  <a:cubicBezTo>
                    <a:pt x="1996452" y="570453"/>
                    <a:pt x="1986161" y="574716"/>
                    <a:pt x="1975431" y="574716"/>
                  </a:cubicBezTo>
                  <a:lnTo>
                    <a:pt x="40459" y="574716"/>
                  </a:lnTo>
                  <a:cubicBezTo>
                    <a:pt x="18114" y="574716"/>
                    <a:pt x="0" y="556602"/>
                    <a:pt x="0" y="534257"/>
                  </a:cubicBezTo>
                  <a:lnTo>
                    <a:pt x="0" y="40459"/>
                  </a:lnTo>
                  <a:cubicBezTo>
                    <a:pt x="0" y="18114"/>
                    <a:pt x="18114" y="0"/>
                    <a:pt x="404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8" name="TextBox 20">
              <a:extLst>
                <a:ext uri="{FF2B5EF4-FFF2-40B4-BE49-F238E27FC236}">
                  <a16:creationId xmlns:a16="http://schemas.microsoft.com/office/drawing/2014/main" id="{B5DCFA1C-685C-45C6-ABC8-4BD3E97144C2}"/>
                </a:ext>
              </a:extLst>
            </p:cNvPr>
            <p:cNvSpPr txBox="1"/>
            <p:nvPr/>
          </p:nvSpPr>
          <p:spPr>
            <a:xfrm>
              <a:off x="0" y="-47625"/>
              <a:ext cx="2015890" cy="622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18">
            <a:extLst>
              <a:ext uri="{FF2B5EF4-FFF2-40B4-BE49-F238E27FC236}">
                <a16:creationId xmlns:a16="http://schemas.microsoft.com/office/drawing/2014/main" id="{2DE6C2F9-4380-402F-9F27-66310D18CCE1}"/>
              </a:ext>
            </a:extLst>
          </p:cNvPr>
          <p:cNvGrpSpPr/>
          <p:nvPr/>
        </p:nvGrpSpPr>
        <p:grpSpPr>
          <a:xfrm>
            <a:off x="1631599" y="6795460"/>
            <a:ext cx="7313095" cy="1243640"/>
            <a:chOff x="0" y="0"/>
            <a:chExt cx="2015890" cy="574716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886DEAFC-34B8-4574-9A64-F28F2A47BA88}"/>
                </a:ext>
              </a:extLst>
            </p:cNvPr>
            <p:cNvSpPr/>
            <p:nvPr/>
          </p:nvSpPr>
          <p:spPr>
            <a:xfrm>
              <a:off x="0" y="0"/>
              <a:ext cx="2015890" cy="574716"/>
            </a:xfrm>
            <a:custGeom>
              <a:avLst/>
              <a:gdLst/>
              <a:ahLst/>
              <a:cxnLst/>
              <a:rect l="l" t="t" r="r" b="b"/>
              <a:pathLst>
                <a:path w="2015890" h="574716">
                  <a:moveTo>
                    <a:pt x="40459" y="0"/>
                  </a:moveTo>
                  <a:lnTo>
                    <a:pt x="1975431" y="0"/>
                  </a:lnTo>
                  <a:cubicBezTo>
                    <a:pt x="1997775" y="0"/>
                    <a:pt x="2015890" y="18114"/>
                    <a:pt x="2015890" y="40459"/>
                  </a:cubicBezTo>
                  <a:lnTo>
                    <a:pt x="2015890" y="534257"/>
                  </a:lnTo>
                  <a:cubicBezTo>
                    <a:pt x="2015890" y="544987"/>
                    <a:pt x="2011627" y="555278"/>
                    <a:pt x="2004039" y="562865"/>
                  </a:cubicBezTo>
                  <a:cubicBezTo>
                    <a:pt x="1996452" y="570453"/>
                    <a:pt x="1986161" y="574716"/>
                    <a:pt x="1975431" y="574716"/>
                  </a:cubicBezTo>
                  <a:lnTo>
                    <a:pt x="40459" y="574716"/>
                  </a:lnTo>
                  <a:cubicBezTo>
                    <a:pt x="18114" y="574716"/>
                    <a:pt x="0" y="556602"/>
                    <a:pt x="0" y="534257"/>
                  </a:cubicBezTo>
                  <a:lnTo>
                    <a:pt x="0" y="40459"/>
                  </a:lnTo>
                  <a:cubicBezTo>
                    <a:pt x="0" y="18114"/>
                    <a:pt x="18114" y="0"/>
                    <a:pt x="404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5" name="TextBox 20">
              <a:extLst>
                <a:ext uri="{FF2B5EF4-FFF2-40B4-BE49-F238E27FC236}">
                  <a16:creationId xmlns:a16="http://schemas.microsoft.com/office/drawing/2014/main" id="{BE3D0155-3EA8-4AAD-AE75-BA9FF4E0133C}"/>
                </a:ext>
              </a:extLst>
            </p:cNvPr>
            <p:cNvSpPr txBox="1"/>
            <p:nvPr/>
          </p:nvSpPr>
          <p:spPr>
            <a:xfrm>
              <a:off x="0" y="-47625"/>
              <a:ext cx="2015890" cy="622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18">
            <a:extLst>
              <a:ext uri="{FF2B5EF4-FFF2-40B4-BE49-F238E27FC236}">
                <a16:creationId xmlns:a16="http://schemas.microsoft.com/office/drawing/2014/main" id="{A1E2288B-3D60-4A0E-A27B-4AE51F18E12A}"/>
              </a:ext>
            </a:extLst>
          </p:cNvPr>
          <p:cNvGrpSpPr/>
          <p:nvPr/>
        </p:nvGrpSpPr>
        <p:grpSpPr>
          <a:xfrm>
            <a:off x="1636264" y="4861442"/>
            <a:ext cx="7308430" cy="1243640"/>
            <a:chOff x="0" y="0"/>
            <a:chExt cx="2015890" cy="574716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51732333-5DFC-4A90-95D2-C1488606AD11}"/>
                </a:ext>
              </a:extLst>
            </p:cNvPr>
            <p:cNvSpPr/>
            <p:nvPr/>
          </p:nvSpPr>
          <p:spPr>
            <a:xfrm>
              <a:off x="0" y="0"/>
              <a:ext cx="2015890" cy="574716"/>
            </a:xfrm>
            <a:custGeom>
              <a:avLst/>
              <a:gdLst/>
              <a:ahLst/>
              <a:cxnLst/>
              <a:rect l="l" t="t" r="r" b="b"/>
              <a:pathLst>
                <a:path w="2015890" h="574716">
                  <a:moveTo>
                    <a:pt x="40459" y="0"/>
                  </a:moveTo>
                  <a:lnTo>
                    <a:pt x="1975431" y="0"/>
                  </a:lnTo>
                  <a:cubicBezTo>
                    <a:pt x="1997775" y="0"/>
                    <a:pt x="2015890" y="18114"/>
                    <a:pt x="2015890" y="40459"/>
                  </a:cubicBezTo>
                  <a:lnTo>
                    <a:pt x="2015890" y="534257"/>
                  </a:lnTo>
                  <a:cubicBezTo>
                    <a:pt x="2015890" y="544987"/>
                    <a:pt x="2011627" y="555278"/>
                    <a:pt x="2004039" y="562865"/>
                  </a:cubicBezTo>
                  <a:cubicBezTo>
                    <a:pt x="1996452" y="570453"/>
                    <a:pt x="1986161" y="574716"/>
                    <a:pt x="1975431" y="574716"/>
                  </a:cubicBezTo>
                  <a:lnTo>
                    <a:pt x="40459" y="574716"/>
                  </a:lnTo>
                  <a:cubicBezTo>
                    <a:pt x="18114" y="574716"/>
                    <a:pt x="0" y="556602"/>
                    <a:pt x="0" y="534257"/>
                  </a:cubicBezTo>
                  <a:lnTo>
                    <a:pt x="0" y="40459"/>
                  </a:lnTo>
                  <a:cubicBezTo>
                    <a:pt x="0" y="18114"/>
                    <a:pt x="18114" y="0"/>
                    <a:pt x="404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9" name="TextBox 20">
              <a:extLst>
                <a:ext uri="{FF2B5EF4-FFF2-40B4-BE49-F238E27FC236}">
                  <a16:creationId xmlns:a16="http://schemas.microsoft.com/office/drawing/2014/main" id="{09B33366-239A-4546-83A4-33ABEFFE8674}"/>
                </a:ext>
              </a:extLst>
            </p:cNvPr>
            <p:cNvSpPr txBox="1"/>
            <p:nvPr/>
          </p:nvSpPr>
          <p:spPr>
            <a:xfrm>
              <a:off x="0" y="-47625"/>
              <a:ext cx="2015890" cy="622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18">
            <a:extLst>
              <a:ext uri="{FF2B5EF4-FFF2-40B4-BE49-F238E27FC236}">
                <a16:creationId xmlns:a16="http://schemas.microsoft.com/office/drawing/2014/main" id="{8CB8369E-1D5F-43CB-8C3D-6D307E799C3B}"/>
              </a:ext>
            </a:extLst>
          </p:cNvPr>
          <p:cNvGrpSpPr/>
          <p:nvPr/>
        </p:nvGrpSpPr>
        <p:grpSpPr>
          <a:xfrm>
            <a:off x="1636265" y="3059627"/>
            <a:ext cx="7308429" cy="1243640"/>
            <a:chOff x="0" y="0"/>
            <a:chExt cx="2015890" cy="574716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C7220A9-C910-4DF9-BDF0-67020225EF7C}"/>
                </a:ext>
              </a:extLst>
            </p:cNvPr>
            <p:cNvSpPr/>
            <p:nvPr/>
          </p:nvSpPr>
          <p:spPr>
            <a:xfrm>
              <a:off x="0" y="0"/>
              <a:ext cx="2015890" cy="574716"/>
            </a:xfrm>
            <a:custGeom>
              <a:avLst/>
              <a:gdLst/>
              <a:ahLst/>
              <a:cxnLst/>
              <a:rect l="l" t="t" r="r" b="b"/>
              <a:pathLst>
                <a:path w="2015890" h="574716">
                  <a:moveTo>
                    <a:pt x="40459" y="0"/>
                  </a:moveTo>
                  <a:lnTo>
                    <a:pt x="1975431" y="0"/>
                  </a:lnTo>
                  <a:cubicBezTo>
                    <a:pt x="1997775" y="0"/>
                    <a:pt x="2015890" y="18114"/>
                    <a:pt x="2015890" y="40459"/>
                  </a:cubicBezTo>
                  <a:lnTo>
                    <a:pt x="2015890" y="534257"/>
                  </a:lnTo>
                  <a:cubicBezTo>
                    <a:pt x="2015890" y="544987"/>
                    <a:pt x="2011627" y="555278"/>
                    <a:pt x="2004039" y="562865"/>
                  </a:cubicBezTo>
                  <a:cubicBezTo>
                    <a:pt x="1996452" y="570453"/>
                    <a:pt x="1986161" y="574716"/>
                    <a:pt x="1975431" y="574716"/>
                  </a:cubicBezTo>
                  <a:lnTo>
                    <a:pt x="40459" y="574716"/>
                  </a:lnTo>
                  <a:cubicBezTo>
                    <a:pt x="18114" y="574716"/>
                    <a:pt x="0" y="556602"/>
                    <a:pt x="0" y="534257"/>
                  </a:cubicBezTo>
                  <a:lnTo>
                    <a:pt x="0" y="40459"/>
                  </a:lnTo>
                  <a:cubicBezTo>
                    <a:pt x="0" y="18114"/>
                    <a:pt x="18114" y="0"/>
                    <a:pt x="404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05C64CE2-4854-4C7E-A6CC-262548E6D659}"/>
                </a:ext>
              </a:extLst>
            </p:cNvPr>
            <p:cNvSpPr txBox="1"/>
            <p:nvPr/>
          </p:nvSpPr>
          <p:spPr>
            <a:xfrm>
              <a:off x="0" y="-47625"/>
              <a:ext cx="2015890" cy="622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12">
            <a:extLst>
              <a:ext uri="{FF2B5EF4-FFF2-40B4-BE49-F238E27FC236}">
                <a16:creationId xmlns:a16="http://schemas.microsoft.com/office/drawing/2014/main" id="{023A7392-4D12-4D04-ABD0-7651F158E886}"/>
              </a:ext>
            </a:extLst>
          </p:cNvPr>
          <p:cNvGrpSpPr/>
          <p:nvPr/>
        </p:nvGrpSpPr>
        <p:grpSpPr>
          <a:xfrm>
            <a:off x="1447800" y="266700"/>
            <a:ext cx="15392400" cy="1062814"/>
            <a:chOff x="0" y="0"/>
            <a:chExt cx="3769848" cy="279918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254B588B-EB39-48DD-B0C0-D35881D4C128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4" name="TextBox 14">
              <a:extLst>
                <a:ext uri="{FF2B5EF4-FFF2-40B4-BE49-F238E27FC236}">
                  <a16:creationId xmlns:a16="http://schemas.microsoft.com/office/drawing/2014/main" id="{C9F5B82C-67FB-4D8B-B0A7-39566142900B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FBD5AB25-A461-461F-AD7D-865C7DFC6956}"/>
              </a:ext>
            </a:extLst>
          </p:cNvPr>
          <p:cNvGrpSpPr/>
          <p:nvPr/>
        </p:nvGrpSpPr>
        <p:grpSpPr>
          <a:xfrm>
            <a:off x="2286000" y="238274"/>
            <a:ext cx="2007831" cy="931897"/>
            <a:chOff x="0" y="-47625"/>
            <a:chExt cx="528811" cy="245438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47B24424-4B4C-4213-B02D-0E05931BEB18}"/>
                </a:ext>
              </a:extLst>
            </p:cNvPr>
            <p:cNvSpPr/>
            <p:nvPr/>
          </p:nvSpPr>
          <p:spPr>
            <a:xfrm>
              <a:off x="0" y="0"/>
              <a:ext cx="528811" cy="197813"/>
            </a:xfrm>
            <a:custGeom>
              <a:avLst/>
              <a:gdLst/>
              <a:ahLst/>
              <a:cxnLst/>
              <a:rect l="l" t="t" r="r" b="b"/>
              <a:pathLst>
                <a:path w="528811" h="197813">
                  <a:moveTo>
                    <a:pt x="98906" y="0"/>
                  </a:moveTo>
                  <a:lnTo>
                    <a:pt x="429905" y="0"/>
                  </a:lnTo>
                  <a:cubicBezTo>
                    <a:pt x="456137" y="0"/>
                    <a:pt x="481294" y="10420"/>
                    <a:pt x="499842" y="28969"/>
                  </a:cubicBezTo>
                  <a:cubicBezTo>
                    <a:pt x="518391" y="47518"/>
                    <a:pt x="528811" y="72675"/>
                    <a:pt x="528811" y="98906"/>
                  </a:cubicBezTo>
                  <a:lnTo>
                    <a:pt x="528811" y="98906"/>
                  </a:lnTo>
                  <a:cubicBezTo>
                    <a:pt x="528811" y="153531"/>
                    <a:pt x="484529" y="197813"/>
                    <a:pt x="429905" y="197813"/>
                  </a:cubicBezTo>
                  <a:lnTo>
                    <a:pt x="98906" y="197813"/>
                  </a:lnTo>
                  <a:cubicBezTo>
                    <a:pt x="72675" y="197813"/>
                    <a:pt x="47518" y="187392"/>
                    <a:pt x="28969" y="168844"/>
                  </a:cubicBezTo>
                  <a:cubicBezTo>
                    <a:pt x="10420" y="150295"/>
                    <a:pt x="0" y="125138"/>
                    <a:pt x="0" y="98906"/>
                  </a:cubicBezTo>
                  <a:lnTo>
                    <a:pt x="0" y="98906"/>
                  </a:lnTo>
                  <a:cubicBezTo>
                    <a:pt x="0" y="72675"/>
                    <a:pt x="10420" y="47518"/>
                    <a:pt x="28969" y="28969"/>
                  </a:cubicBezTo>
                  <a:cubicBezTo>
                    <a:pt x="47518" y="10420"/>
                    <a:pt x="72675" y="0"/>
                    <a:pt x="989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5C98451-9A72-4F68-9588-6C5C72023148}"/>
                </a:ext>
              </a:extLst>
            </p:cNvPr>
            <p:cNvSpPr txBox="1"/>
            <p:nvPr/>
          </p:nvSpPr>
          <p:spPr>
            <a:xfrm>
              <a:off x="0" y="-47625"/>
              <a:ext cx="528811" cy="24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67">
            <a:extLst>
              <a:ext uri="{FF2B5EF4-FFF2-40B4-BE49-F238E27FC236}">
                <a16:creationId xmlns:a16="http://schemas.microsoft.com/office/drawing/2014/main" id="{8E828C9A-5F53-46DA-8A6D-17D7C3342ACF}"/>
              </a:ext>
            </a:extLst>
          </p:cNvPr>
          <p:cNvSpPr txBox="1"/>
          <p:nvPr/>
        </p:nvSpPr>
        <p:spPr>
          <a:xfrm>
            <a:off x="2971800" y="571500"/>
            <a:ext cx="736576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spc="396">
                <a:solidFill>
                  <a:schemeClr val="bg1"/>
                </a:solidFill>
                <a:latin typeface="각진펜 Bold"/>
              </a:rPr>
              <a:t>03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6CB63F4-B3B8-4C83-BEBC-0AE3DDBF536D}"/>
              </a:ext>
            </a:extLst>
          </p:cNvPr>
          <p:cNvSpPr txBox="1"/>
          <p:nvPr/>
        </p:nvSpPr>
        <p:spPr>
          <a:xfrm>
            <a:off x="4537445" y="369482"/>
            <a:ext cx="104068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관리자 웹 </a:t>
            </a:r>
            <a:r>
              <a:rPr lang="en-US" altLang="ko-KR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- </a:t>
            </a: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주요 기능 설명</a:t>
            </a:r>
            <a:endParaRPr lang="en-US" sz="4500">
              <a:solidFill>
                <a:schemeClr val="tx2">
                  <a:lumMod val="60000"/>
                  <a:lumOff val="40000"/>
                </a:schemeClr>
              </a:solidFill>
              <a:ea typeface="각진펜 Bold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8D898F6C-9E3B-47D6-AB42-255B1DEA78A5}"/>
              </a:ext>
            </a:extLst>
          </p:cNvPr>
          <p:cNvSpPr txBox="1"/>
          <p:nvPr/>
        </p:nvSpPr>
        <p:spPr>
          <a:xfrm>
            <a:off x="1524000" y="2886456"/>
            <a:ext cx="5943600" cy="1808515"/>
          </a:xfrm>
          <a:prstGeom prst="rect">
            <a:avLst/>
          </a:prstGeom>
        </p:spPr>
        <p:txBody>
          <a:bodyPr lIns="49001" tIns="49001" rIns="49001" bIns="49001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AutoShape 24">
            <a:extLst>
              <a:ext uri="{FF2B5EF4-FFF2-40B4-BE49-F238E27FC236}">
                <a16:creationId xmlns:a16="http://schemas.microsoft.com/office/drawing/2014/main" id="{4918490E-AD3F-4FA8-8D49-603D2A2458AE}"/>
              </a:ext>
            </a:extLst>
          </p:cNvPr>
          <p:cNvSpPr/>
          <p:nvPr/>
        </p:nvSpPr>
        <p:spPr>
          <a:xfrm>
            <a:off x="1761464" y="3737088"/>
            <a:ext cx="5441588" cy="35053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1739B-A248-4A7E-BA4B-7A78A98140AB}"/>
              </a:ext>
            </a:extLst>
          </p:cNvPr>
          <p:cNvSpPr txBox="1"/>
          <p:nvPr/>
        </p:nvSpPr>
        <p:spPr>
          <a:xfrm>
            <a:off x="1761462" y="3088396"/>
            <a:ext cx="2492464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</a:pPr>
            <a:r>
              <a:rPr lang="ko-KR" alt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문의 내역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E900A-0E0F-47C7-B01F-6C6FEE0C3F8E}"/>
              </a:ext>
            </a:extLst>
          </p:cNvPr>
          <p:cNvSpPr txBox="1"/>
          <p:nvPr/>
        </p:nvSpPr>
        <p:spPr>
          <a:xfrm>
            <a:off x="1761462" y="3826932"/>
            <a:ext cx="4944138" cy="31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사용자 문의 내역 조회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/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답변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21" name="AutoShape 24">
            <a:extLst>
              <a:ext uri="{FF2B5EF4-FFF2-40B4-BE49-F238E27FC236}">
                <a16:creationId xmlns:a16="http://schemas.microsoft.com/office/drawing/2014/main" id="{082B50DC-6B64-4E11-BCDD-81A1BF040277}"/>
              </a:ext>
            </a:extLst>
          </p:cNvPr>
          <p:cNvSpPr/>
          <p:nvPr/>
        </p:nvSpPr>
        <p:spPr>
          <a:xfrm>
            <a:off x="1761464" y="5545255"/>
            <a:ext cx="5441588" cy="35053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82A8B-8655-4270-ACD1-A4418A308670}"/>
              </a:ext>
            </a:extLst>
          </p:cNvPr>
          <p:cNvSpPr txBox="1"/>
          <p:nvPr/>
        </p:nvSpPr>
        <p:spPr>
          <a:xfrm>
            <a:off x="1761462" y="4896563"/>
            <a:ext cx="2492464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</a:pPr>
            <a:r>
              <a:rPr lang="ko-KR" alt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사용자 목록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54E92A-3EED-47CA-8C82-C907C3C5F898}"/>
              </a:ext>
            </a:extLst>
          </p:cNvPr>
          <p:cNvSpPr txBox="1"/>
          <p:nvPr/>
        </p:nvSpPr>
        <p:spPr>
          <a:xfrm>
            <a:off x="1761462" y="5635099"/>
            <a:ext cx="4944138" cy="31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사용자 목록 조회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/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회원별 상세정보 조회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28" name="AutoShape 24">
            <a:extLst>
              <a:ext uri="{FF2B5EF4-FFF2-40B4-BE49-F238E27FC236}">
                <a16:creationId xmlns:a16="http://schemas.microsoft.com/office/drawing/2014/main" id="{3F10D339-FC3C-4581-A944-83185A38A727}"/>
              </a:ext>
            </a:extLst>
          </p:cNvPr>
          <p:cNvSpPr/>
          <p:nvPr/>
        </p:nvSpPr>
        <p:spPr>
          <a:xfrm>
            <a:off x="1761464" y="7479273"/>
            <a:ext cx="5441588" cy="35053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A8A45C-C17F-4901-893C-AD57F8892F8D}"/>
              </a:ext>
            </a:extLst>
          </p:cNvPr>
          <p:cNvSpPr txBox="1"/>
          <p:nvPr/>
        </p:nvSpPr>
        <p:spPr>
          <a:xfrm>
            <a:off x="1761462" y="6830581"/>
            <a:ext cx="2492464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</a:pPr>
            <a:r>
              <a:rPr lang="ko-KR" alt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디바이스 목록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849217-3765-4CA6-B9E9-F4B023BEC68D}"/>
              </a:ext>
            </a:extLst>
          </p:cNvPr>
          <p:cNvSpPr txBox="1"/>
          <p:nvPr/>
        </p:nvSpPr>
        <p:spPr>
          <a:xfrm>
            <a:off x="1761462" y="7569117"/>
            <a:ext cx="4944138" cy="31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디바이스 목록 조회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/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디바이스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&amp;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모듈 상세정보 조회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36" name="AutoShape 24">
            <a:extLst>
              <a:ext uri="{FF2B5EF4-FFF2-40B4-BE49-F238E27FC236}">
                <a16:creationId xmlns:a16="http://schemas.microsoft.com/office/drawing/2014/main" id="{3BF88AB2-D80C-4177-B9C8-14196795A3F6}"/>
              </a:ext>
            </a:extLst>
          </p:cNvPr>
          <p:cNvSpPr/>
          <p:nvPr/>
        </p:nvSpPr>
        <p:spPr>
          <a:xfrm>
            <a:off x="9486972" y="3744248"/>
            <a:ext cx="5441588" cy="35053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766135-EE7E-4AF1-8244-7E12FBF4EB17}"/>
              </a:ext>
            </a:extLst>
          </p:cNvPr>
          <p:cNvSpPr txBox="1"/>
          <p:nvPr/>
        </p:nvSpPr>
        <p:spPr>
          <a:xfrm>
            <a:off x="9486970" y="3095556"/>
            <a:ext cx="2492464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altLang="ko-KR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AI </a:t>
            </a:r>
            <a:r>
              <a:rPr lang="ko-KR" alt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관리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53D05F-F6A7-40A8-87A5-DA924D9D4AF9}"/>
              </a:ext>
            </a:extLst>
          </p:cNvPr>
          <p:cNvSpPr txBox="1"/>
          <p:nvPr/>
        </p:nvSpPr>
        <p:spPr>
          <a:xfrm>
            <a:off x="9486969" y="3834092"/>
            <a:ext cx="7313095" cy="31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학습 데이터셋 조회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/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모델별 성능 조회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/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모델 선택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/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모델 학습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/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학습 데이터 추가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54" name="AutoShape 24">
            <a:extLst>
              <a:ext uri="{FF2B5EF4-FFF2-40B4-BE49-F238E27FC236}">
                <a16:creationId xmlns:a16="http://schemas.microsoft.com/office/drawing/2014/main" id="{C2A96C99-5FF5-4FE8-9F0C-3D81904D8AFC}"/>
              </a:ext>
            </a:extLst>
          </p:cNvPr>
          <p:cNvSpPr/>
          <p:nvPr/>
        </p:nvSpPr>
        <p:spPr>
          <a:xfrm>
            <a:off x="9486972" y="5545255"/>
            <a:ext cx="5441588" cy="35053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7354D0-C163-4D17-9BB4-0C534733E55C}"/>
              </a:ext>
            </a:extLst>
          </p:cNvPr>
          <p:cNvSpPr txBox="1"/>
          <p:nvPr/>
        </p:nvSpPr>
        <p:spPr>
          <a:xfrm>
            <a:off x="9486970" y="4896563"/>
            <a:ext cx="2492464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</a:pPr>
            <a:r>
              <a:rPr lang="ko-KR" alt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식물 관리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817C2D-A3C8-4B3F-8394-846F75D6967C}"/>
              </a:ext>
            </a:extLst>
          </p:cNvPr>
          <p:cNvSpPr txBox="1"/>
          <p:nvPr/>
        </p:nvSpPr>
        <p:spPr>
          <a:xfrm>
            <a:off x="9486969" y="5635099"/>
            <a:ext cx="5441587" cy="31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식물 목록 조회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/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식물 상세데이터 조회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&amp;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삭제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&amp;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추가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37B43D-D3C6-4E6F-8647-D9EF79063958}"/>
              </a:ext>
            </a:extLst>
          </p:cNvPr>
          <p:cNvGrpSpPr/>
          <p:nvPr/>
        </p:nvGrpSpPr>
        <p:grpSpPr>
          <a:xfrm>
            <a:off x="9332464" y="6795460"/>
            <a:ext cx="7284695" cy="1243640"/>
            <a:chOff x="9144000" y="5992237"/>
            <a:chExt cx="7284695" cy="1243640"/>
          </a:xfrm>
        </p:grpSpPr>
        <p:grpSp>
          <p:nvGrpSpPr>
            <p:cNvPr id="72" name="Group 18">
              <a:extLst>
                <a:ext uri="{FF2B5EF4-FFF2-40B4-BE49-F238E27FC236}">
                  <a16:creationId xmlns:a16="http://schemas.microsoft.com/office/drawing/2014/main" id="{97A61EC0-E4E3-45D7-8EF6-F9EE70F9EF80}"/>
                </a:ext>
              </a:extLst>
            </p:cNvPr>
            <p:cNvGrpSpPr/>
            <p:nvPr/>
          </p:nvGrpSpPr>
          <p:grpSpPr>
            <a:xfrm>
              <a:off x="9144000" y="5992237"/>
              <a:ext cx="7284695" cy="1243640"/>
              <a:chOff x="0" y="0"/>
              <a:chExt cx="2015890" cy="574716"/>
            </a:xfrm>
            <a:effectLst>
              <a:outerShdw blurRad="127000" sx="101000" sy="101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2C21CDBD-840C-4373-A2DF-5A46B3929D53}"/>
                  </a:ext>
                </a:extLst>
              </p:cNvPr>
              <p:cNvSpPr/>
              <p:nvPr/>
            </p:nvSpPr>
            <p:spPr>
              <a:xfrm>
                <a:off x="0" y="0"/>
                <a:ext cx="2015890" cy="574716"/>
              </a:xfrm>
              <a:custGeom>
                <a:avLst/>
                <a:gdLst/>
                <a:ahLst/>
                <a:cxnLst/>
                <a:rect l="l" t="t" r="r" b="b"/>
                <a:pathLst>
                  <a:path w="2015890" h="574716">
                    <a:moveTo>
                      <a:pt x="40459" y="0"/>
                    </a:moveTo>
                    <a:lnTo>
                      <a:pt x="1975431" y="0"/>
                    </a:lnTo>
                    <a:cubicBezTo>
                      <a:pt x="1997775" y="0"/>
                      <a:pt x="2015890" y="18114"/>
                      <a:pt x="2015890" y="40459"/>
                    </a:cubicBezTo>
                    <a:lnTo>
                      <a:pt x="2015890" y="534257"/>
                    </a:lnTo>
                    <a:cubicBezTo>
                      <a:pt x="2015890" y="544987"/>
                      <a:pt x="2011627" y="555278"/>
                      <a:pt x="2004039" y="562865"/>
                    </a:cubicBezTo>
                    <a:cubicBezTo>
                      <a:pt x="1996452" y="570453"/>
                      <a:pt x="1986161" y="574716"/>
                      <a:pt x="1975431" y="574716"/>
                    </a:cubicBezTo>
                    <a:lnTo>
                      <a:pt x="40459" y="574716"/>
                    </a:lnTo>
                    <a:cubicBezTo>
                      <a:pt x="18114" y="574716"/>
                      <a:pt x="0" y="556602"/>
                      <a:pt x="0" y="534257"/>
                    </a:cubicBezTo>
                    <a:lnTo>
                      <a:pt x="0" y="40459"/>
                    </a:lnTo>
                    <a:cubicBezTo>
                      <a:pt x="0" y="18114"/>
                      <a:pt x="18114" y="0"/>
                      <a:pt x="404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74" name="TextBox 20">
                <a:extLst>
                  <a:ext uri="{FF2B5EF4-FFF2-40B4-BE49-F238E27FC236}">
                    <a16:creationId xmlns:a16="http://schemas.microsoft.com/office/drawing/2014/main" id="{C219E6C4-6B88-481B-AEF2-36B9B5322F4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015890" cy="6223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6" name="TextBox 75">
              <a:hlinkClick r:id="rId2"/>
              <a:extLst>
                <a:ext uri="{FF2B5EF4-FFF2-40B4-BE49-F238E27FC236}">
                  <a16:creationId xmlns:a16="http://schemas.microsoft.com/office/drawing/2014/main" id="{BFD0CD50-4FEB-4653-9D2B-6D3149F32221}"/>
                </a:ext>
              </a:extLst>
            </p:cNvPr>
            <p:cNvSpPr txBox="1"/>
            <p:nvPr/>
          </p:nvSpPr>
          <p:spPr>
            <a:xfrm>
              <a:off x="9293120" y="6550077"/>
              <a:ext cx="6977616" cy="586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919"/>
                </a:lnSpc>
              </a:pPr>
              <a:r>
                <a:rPr lang="ko-KR" altLang="en-US" sz="2999">
                  <a:solidFill>
                    <a:schemeClr val="tx2">
                      <a:lumMod val="60000"/>
                      <a:lumOff val="40000"/>
                    </a:schemeClr>
                  </a:solidFill>
                  <a:latin typeface="각진펜 Bold"/>
                  <a:ea typeface="각진펜 Bold"/>
                </a:rPr>
                <a:t>관리자 페이지로 이동</a:t>
              </a:r>
              <a:endParaRPr 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endParaRPr>
            </a:p>
          </p:txBody>
        </p:sp>
      </p:grpSp>
      <p:sp>
        <p:nvSpPr>
          <p:cNvPr id="79" name="TextBox 78">
            <a:hlinkClick r:id="rId2"/>
            <a:extLst>
              <a:ext uri="{FF2B5EF4-FFF2-40B4-BE49-F238E27FC236}">
                <a16:creationId xmlns:a16="http://schemas.microsoft.com/office/drawing/2014/main" id="{5A64B2C1-E43E-4C46-9785-390CBC9803A3}"/>
              </a:ext>
            </a:extLst>
          </p:cNvPr>
          <p:cNvSpPr txBox="1"/>
          <p:nvPr/>
        </p:nvSpPr>
        <p:spPr>
          <a:xfrm rot="1346053">
            <a:off x="15682566" y="6586365"/>
            <a:ext cx="1447800" cy="609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919"/>
              </a:lnSpc>
            </a:pPr>
            <a:r>
              <a:rPr lang="en-US" sz="36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Click !</a:t>
            </a:r>
          </a:p>
        </p:txBody>
      </p:sp>
    </p:spTree>
    <p:extLst>
      <p:ext uri="{BB962C8B-B14F-4D97-AF65-F5344CB8AC3E}">
        <p14:creationId xmlns:p14="http://schemas.microsoft.com/office/powerpoint/2010/main" val="219254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5">
            <a:extLst>
              <a:ext uri="{FF2B5EF4-FFF2-40B4-BE49-F238E27FC236}">
                <a16:creationId xmlns:a16="http://schemas.microsoft.com/office/drawing/2014/main" id="{83FFFAD1-038E-4345-958A-2BE9346FC888}"/>
              </a:ext>
            </a:extLst>
          </p:cNvPr>
          <p:cNvSpPr txBox="1"/>
          <p:nvPr/>
        </p:nvSpPr>
        <p:spPr>
          <a:xfrm>
            <a:off x="1469373" y="5721572"/>
            <a:ext cx="13618227" cy="2023246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 lang="ko-KR" altLang="en-US">
              <a:latin typeface="각진펜 Bold" panose="020B0600000101010101" charset="-127"/>
              <a:ea typeface="각진펜 Bold" panose="020B0600000101010101" charset="-127"/>
            </a:endParaRPr>
          </a:p>
          <a:p>
            <a:pPr algn="l">
              <a:lnSpc>
                <a:spcPts val="14301"/>
              </a:lnSpc>
            </a:pPr>
            <a:r>
              <a:rPr lang="ko-KR" altLang="en-US" sz="11173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성능 평가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DA615652-9546-4135-972F-7B4D6AAC6B97}"/>
              </a:ext>
            </a:extLst>
          </p:cNvPr>
          <p:cNvSpPr txBox="1"/>
          <p:nvPr/>
        </p:nvSpPr>
        <p:spPr>
          <a:xfrm>
            <a:off x="1571873" y="7778213"/>
            <a:ext cx="11305927" cy="4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ko-KR" altLang="en-US" sz="2500">
                <a:solidFill>
                  <a:srgbClr val="000000"/>
                </a:solidFill>
                <a:latin typeface="각진펜"/>
                <a:ea typeface="각진펜"/>
              </a:rPr>
              <a:t>주요기능 설명</a:t>
            </a:r>
            <a:endParaRPr lang="en-US" sz="250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12" name="Freeform 25">
            <a:extLst>
              <a:ext uri="{FF2B5EF4-FFF2-40B4-BE49-F238E27FC236}">
                <a16:creationId xmlns:a16="http://schemas.microsoft.com/office/drawing/2014/main" id="{46893C09-E813-4996-94DB-76346AD6EF5D}"/>
              </a:ext>
            </a:extLst>
          </p:cNvPr>
          <p:cNvSpPr/>
          <p:nvPr/>
        </p:nvSpPr>
        <p:spPr>
          <a:xfrm>
            <a:off x="1497082" y="5067300"/>
            <a:ext cx="780298" cy="78029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B44E436C-184D-4561-8D65-B01DE4B7E73F}"/>
              </a:ext>
            </a:extLst>
          </p:cNvPr>
          <p:cNvSpPr txBox="1"/>
          <p:nvPr/>
        </p:nvSpPr>
        <p:spPr>
          <a:xfrm>
            <a:off x="1518943" y="5219132"/>
            <a:ext cx="736576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000">
                <a:solidFill>
                  <a:srgbClr val="FFFFFF"/>
                </a:solidFill>
                <a:latin typeface="각진펜 Bold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4619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5">
            <a:extLst>
              <a:ext uri="{FF2B5EF4-FFF2-40B4-BE49-F238E27FC236}">
                <a16:creationId xmlns:a16="http://schemas.microsoft.com/office/drawing/2014/main" id="{E483941D-4F7A-4E95-AB8B-DC7E84A70A3C}"/>
              </a:ext>
            </a:extLst>
          </p:cNvPr>
          <p:cNvSpPr/>
          <p:nvPr/>
        </p:nvSpPr>
        <p:spPr>
          <a:xfrm>
            <a:off x="2986846" y="3086100"/>
            <a:ext cx="3657600" cy="4648200"/>
          </a:xfrm>
          <a:custGeom>
            <a:avLst/>
            <a:gdLst/>
            <a:ahLst/>
            <a:cxnLst/>
            <a:rect l="l" t="t" r="r" b="b"/>
            <a:pathLst>
              <a:path w="1097658" h="1197530">
                <a:moveTo>
                  <a:pt x="65016" y="0"/>
                </a:moveTo>
                <a:lnTo>
                  <a:pt x="1032641" y="0"/>
                </a:lnTo>
                <a:cubicBezTo>
                  <a:pt x="1049885" y="0"/>
                  <a:pt x="1066422" y="6850"/>
                  <a:pt x="1078615" y="19043"/>
                </a:cubicBezTo>
                <a:cubicBezTo>
                  <a:pt x="1090808" y="31236"/>
                  <a:pt x="1097658" y="47773"/>
                  <a:pt x="1097658" y="65016"/>
                </a:cubicBezTo>
                <a:lnTo>
                  <a:pt x="1097658" y="1132514"/>
                </a:lnTo>
                <a:cubicBezTo>
                  <a:pt x="1097658" y="1168421"/>
                  <a:pt x="1068549" y="1197530"/>
                  <a:pt x="1032641" y="1197530"/>
                </a:cubicBezTo>
                <a:lnTo>
                  <a:pt x="65016" y="1197530"/>
                </a:lnTo>
                <a:cubicBezTo>
                  <a:pt x="47773" y="1197530"/>
                  <a:pt x="31236" y="1190680"/>
                  <a:pt x="19043" y="1178487"/>
                </a:cubicBezTo>
                <a:cubicBezTo>
                  <a:pt x="6850" y="1166294"/>
                  <a:pt x="0" y="1149757"/>
                  <a:pt x="0" y="1132514"/>
                </a:cubicBezTo>
                <a:lnTo>
                  <a:pt x="0" y="65016"/>
                </a:lnTo>
                <a:cubicBezTo>
                  <a:pt x="0" y="29109"/>
                  <a:pt x="29109" y="0"/>
                  <a:pt x="65016" y="0"/>
                </a:cubicBezTo>
                <a:close/>
              </a:path>
            </a:pathLst>
          </a:custGeom>
          <a:solidFill>
            <a:srgbClr val="FFFFFF"/>
          </a:solidFill>
          <a:ln cap="rnd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sp>
      <p:grpSp>
        <p:nvGrpSpPr>
          <p:cNvPr id="62" name="Group 12">
            <a:extLst>
              <a:ext uri="{FF2B5EF4-FFF2-40B4-BE49-F238E27FC236}">
                <a16:creationId xmlns:a16="http://schemas.microsoft.com/office/drawing/2014/main" id="{023A7392-4D12-4D04-ABD0-7651F158E886}"/>
              </a:ext>
            </a:extLst>
          </p:cNvPr>
          <p:cNvGrpSpPr/>
          <p:nvPr/>
        </p:nvGrpSpPr>
        <p:grpSpPr>
          <a:xfrm>
            <a:off x="1447800" y="266700"/>
            <a:ext cx="15392400" cy="1062814"/>
            <a:chOff x="0" y="0"/>
            <a:chExt cx="3769848" cy="279918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254B588B-EB39-48DD-B0C0-D35881D4C128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4" name="TextBox 14">
              <a:extLst>
                <a:ext uri="{FF2B5EF4-FFF2-40B4-BE49-F238E27FC236}">
                  <a16:creationId xmlns:a16="http://schemas.microsoft.com/office/drawing/2014/main" id="{C9F5B82C-67FB-4D8B-B0A7-39566142900B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FBD5AB25-A461-461F-AD7D-865C7DFC6956}"/>
              </a:ext>
            </a:extLst>
          </p:cNvPr>
          <p:cNvGrpSpPr/>
          <p:nvPr/>
        </p:nvGrpSpPr>
        <p:grpSpPr>
          <a:xfrm>
            <a:off x="2286000" y="238274"/>
            <a:ext cx="2007831" cy="931897"/>
            <a:chOff x="0" y="-47625"/>
            <a:chExt cx="528811" cy="245438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47B24424-4B4C-4213-B02D-0E05931BEB18}"/>
                </a:ext>
              </a:extLst>
            </p:cNvPr>
            <p:cNvSpPr/>
            <p:nvPr/>
          </p:nvSpPr>
          <p:spPr>
            <a:xfrm>
              <a:off x="0" y="0"/>
              <a:ext cx="528811" cy="197813"/>
            </a:xfrm>
            <a:custGeom>
              <a:avLst/>
              <a:gdLst/>
              <a:ahLst/>
              <a:cxnLst/>
              <a:rect l="l" t="t" r="r" b="b"/>
              <a:pathLst>
                <a:path w="528811" h="197813">
                  <a:moveTo>
                    <a:pt x="98906" y="0"/>
                  </a:moveTo>
                  <a:lnTo>
                    <a:pt x="429905" y="0"/>
                  </a:lnTo>
                  <a:cubicBezTo>
                    <a:pt x="456137" y="0"/>
                    <a:pt x="481294" y="10420"/>
                    <a:pt x="499842" y="28969"/>
                  </a:cubicBezTo>
                  <a:cubicBezTo>
                    <a:pt x="518391" y="47518"/>
                    <a:pt x="528811" y="72675"/>
                    <a:pt x="528811" y="98906"/>
                  </a:cubicBezTo>
                  <a:lnTo>
                    <a:pt x="528811" y="98906"/>
                  </a:lnTo>
                  <a:cubicBezTo>
                    <a:pt x="528811" y="153531"/>
                    <a:pt x="484529" y="197813"/>
                    <a:pt x="429905" y="197813"/>
                  </a:cubicBezTo>
                  <a:lnTo>
                    <a:pt x="98906" y="197813"/>
                  </a:lnTo>
                  <a:cubicBezTo>
                    <a:pt x="72675" y="197813"/>
                    <a:pt x="47518" y="187392"/>
                    <a:pt x="28969" y="168844"/>
                  </a:cubicBezTo>
                  <a:cubicBezTo>
                    <a:pt x="10420" y="150295"/>
                    <a:pt x="0" y="125138"/>
                    <a:pt x="0" y="98906"/>
                  </a:cubicBezTo>
                  <a:lnTo>
                    <a:pt x="0" y="98906"/>
                  </a:lnTo>
                  <a:cubicBezTo>
                    <a:pt x="0" y="72675"/>
                    <a:pt x="10420" y="47518"/>
                    <a:pt x="28969" y="28969"/>
                  </a:cubicBezTo>
                  <a:cubicBezTo>
                    <a:pt x="47518" y="10420"/>
                    <a:pt x="72675" y="0"/>
                    <a:pt x="989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5C98451-9A72-4F68-9588-6C5C72023148}"/>
                </a:ext>
              </a:extLst>
            </p:cNvPr>
            <p:cNvSpPr txBox="1"/>
            <p:nvPr/>
          </p:nvSpPr>
          <p:spPr>
            <a:xfrm>
              <a:off x="0" y="-47625"/>
              <a:ext cx="528811" cy="24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67">
            <a:extLst>
              <a:ext uri="{FF2B5EF4-FFF2-40B4-BE49-F238E27FC236}">
                <a16:creationId xmlns:a16="http://schemas.microsoft.com/office/drawing/2014/main" id="{8E828C9A-5F53-46DA-8A6D-17D7C3342ACF}"/>
              </a:ext>
            </a:extLst>
          </p:cNvPr>
          <p:cNvSpPr txBox="1"/>
          <p:nvPr/>
        </p:nvSpPr>
        <p:spPr>
          <a:xfrm>
            <a:off x="2971800" y="571500"/>
            <a:ext cx="736576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spc="396">
                <a:solidFill>
                  <a:schemeClr val="bg1"/>
                </a:solidFill>
                <a:latin typeface="각진펜 Bold"/>
              </a:rPr>
              <a:t>04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6CB63F4-B3B8-4C83-BEBC-0AE3DDBF536D}"/>
              </a:ext>
            </a:extLst>
          </p:cNvPr>
          <p:cNvSpPr txBox="1"/>
          <p:nvPr/>
        </p:nvSpPr>
        <p:spPr>
          <a:xfrm>
            <a:off x="4537445" y="369482"/>
            <a:ext cx="10406896" cy="7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성능 평가</a:t>
            </a:r>
            <a:endParaRPr lang="en-US" sz="4500">
              <a:solidFill>
                <a:schemeClr val="tx2">
                  <a:lumMod val="60000"/>
                  <a:lumOff val="40000"/>
                </a:schemeClr>
              </a:solidFill>
              <a:ea typeface="각진펜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8BDDF-318F-485E-9544-ABBDB26AB63F}"/>
              </a:ext>
            </a:extLst>
          </p:cNvPr>
          <p:cNvSpPr txBox="1"/>
          <p:nvPr/>
        </p:nvSpPr>
        <p:spPr>
          <a:xfrm>
            <a:off x="2971800" y="3191626"/>
            <a:ext cx="3672646" cy="594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ko-KR" altLang="en-US" sz="32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블루투스 연결 시간</a:t>
            </a:r>
            <a:endParaRPr lang="en-US" sz="3200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13" name="AutoShape 24">
            <a:extLst>
              <a:ext uri="{FF2B5EF4-FFF2-40B4-BE49-F238E27FC236}">
                <a16:creationId xmlns:a16="http://schemas.microsoft.com/office/drawing/2014/main" id="{D92BB48D-45AB-4E23-A8F0-BA1532FE20BA}"/>
              </a:ext>
            </a:extLst>
          </p:cNvPr>
          <p:cNvSpPr/>
          <p:nvPr/>
        </p:nvSpPr>
        <p:spPr>
          <a:xfrm>
            <a:off x="3520246" y="3924300"/>
            <a:ext cx="2590800" cy="0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C17F54-3809-47A4-8ED1-48C7F37BE83B}"/>
              </a:ext>
            </a:extLst>
          </p:cNvPr>
          <p:cNvGrpSpPr/>
          <p:nvPr/>
        </p:nvGrpSpPr>
        <p:grpSpPr>
          <a:xfrm>
            <a:off x="3200400" y="5067573"/>
            <a:ext cx="3210384" cy="1964724"/>
            <a:chOff x="3205921" y="4626758"/>
            <a:chExt cx="3210384" cy="19647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9F2D68-4850-483A-9E2A-4CB2EB4577FD}"/>
                </a:ext>
              </a:extLst>
            </p:cNvPr>
            <p:cNvSpPr txBox="1"/>
            <p:nvPr/>
          </p:nvSpPr>
          <p:spPr>
            <a:xfrm>
              <a:off x="3914316" y="4626758"/>
              <a:ext cx="2492464" cy="609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919"/>
                </a:lnSpc>
              </a:pPr>
              <a:r>
                <a:rPr 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3.1 </a:t>
              </a:r>
              <a:r>
                <a:rPr lang="ko-KR" alt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초</a:t>
              </a:r>
              <a:endParaRPr lang="en-US" sz="32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A85B52-2759-4812-B774-596FC6A216C2}"/>
                </a:ext>
              </a:extLst>
            </p:cNvPr>
            <p:cNvSpPr txBox="1"/>
            <p:nvPr/>
          </p:nvSpPr>
          <p:spPr>
            <a:xfrm>
              <a:off x="3923841" y="5981700"/>
              <a:ext cx="2492464" cy="609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919"/>
                </a:lnSpc>
              </a:pPr>
              <a:r>
                <a:rPr 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7 </a:t>
              </a:r>
              <a:r>
                <a:rPr lang="ko-KR" alt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초</a:t>
              </a:r>
              <a:endParaRPr lang="en-US" sz="32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0FC59-799A-4EEA-B499-48CAB8ADA606}"/>
                </a:ext>
              </a:extLst>
            </p:cNvPr>
            <p:cNvSpPr txBox="1"/>
            <p:nvPr/>
          </p:nvSpPr>
          <p:spPr>
            <a:xfrm>
              <a:off x="3914316" y="5304229"/>
              <a:ext cx="2492464" cy="609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919"/>
                </a:lnSpc>
              </a:pPr>
              <a:r>
                <a:rPr 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4.7 </a:t>
              </a:r>
              <a:r>
                <a:rPr lang="ko-KR" alt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초</a:t>
              </a:r>
              <a:endParaRPr lang="en-US" sz="32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0B151D-AD1C-4311-BB7C-3AD1ECBFAE07}"/>
                </a:ext>
              </a:extLst>
            </p:cNvPr>
            <p:cNvSpPr txBox="1"/>
            <p:nvPr/>
          </p:nvSpPr>
          <p:spPr>
            <a:xfrm>
              <a:off x="3205921" y="4628316"/>
              <a:ext cx="2492464" cy="548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19"/>
                </a:lnSpc>
              </a:pPr>
              <a:r>
                <a:rPr lang="ko-KR" altLang="en-US" sz="2000">
                  <a:solidFill>
                    <a:schemeClr val="accent1"/>
                  </a:solidFill>
                  <a:latin typeface="각진펜 Bold"/>
                  <a:ea typeface="각진펜 Bold"/>
                </a:rPr>
                <a:t>최소</a:t>
              </a:r>
              <a:endParaRPr lang="en-US" sz="20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8D9649-AD89-483E-AECB-E5697DC5A7FA}"/>
                </a:ext>
              </a:extLst>
            </p:cNvPr>
            <p:cNvSpPr txBox="1"/>
            <p:nvPr/>
          </p:nvSpPr>
          <p:spPr>
            <a:xfrm>
              <a:off x="3215446" y="5983258"/>
              <a:ext cx="2492464" cy="548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19"/>
                </a:lnSpc>
              </a:pPr>
              <a:r>
                <a:rPr lang="ko-KR" altLang="en-US" sz="2000">
                  <a:solidFill>
                    <a:schemeClr val="accent1"/>
                  </a:solidFill>
                  <a:latin typeface="각진펜 Bold"/>
                  <a:ea typeface="각진펜 Bold"/>
                </a:rPr>
                <a:t>최대</a:t>
              </a:r>
              <a:endParaRPr lang="en-US" sz="20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13B119-AE7D-4D2F-97ED-5EA324C5F293}"/>
                </a:ext>
              </a:extLst>
            </p:cNvPr>
            <p:cNvSpPr txBox="1"/>
            <p:nvPr/>
          </p:nvSpPr>
          <p:spPr>
            <a:xfrm>
              <a:off x="3205921" y="5305787"/>
              <a:ext cx="2492464" cy="548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19"/>
                </a:lnSpc>
              </a:pPr>
              <a:r>
                <a:rPr lang="ko-KR" altLang="en-US" sz="2000">
                  <a:solidFill>
                    <a:schemeClr val="accent1"/>
                  </a:solidFill>
                  <a:latin typeface="각진펜 Bold"/>
                  <a:ea typeface="각진펜 Bold"/>
                </a:rPr>
                <a:t>평균</a:t>
              </a:r>
              <a:endParaRPr lang="en-US" sz="20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</p:grpSp>
      <p:sp>
        <p:nvSpPr>
          <p:cNvPr id="20" name="Freeform 25">
            <a:extLst>
              <a:ext uri="{FF2B5EF4-FFF2-40B4-BE49-F238E27FC236}">
                <a16:creationId xmlns:a16="http://schemas.microsoft.com/office/drawing/2014/main" id="{8D5176C5-3C69-412A-9A02-C4CD5546CF94}"/>
              </a:ext>
            </a:extLst>
          </p:cNvPr>
          <p:cNvSpPr/>
          <p:nvPr/>
        </p:nvSpPr>
        <p:spPr>
          <a:xfrm>
            <a:off x="7315200" y="3086099"/>
            <a:ext cx="3657600" cy="4648199"/>
          </a:xfrm>
          <a:custGeom>
            <a:avLst/>
            <a:gdLst/>
            <a:ahLst/>
            <a:cxnLst/>
            <a:rect l="l" t="t" r="r" b="b"/>
            <a:pathLst>
              <a:path w="1097658" h="1197530">
                <a:moveTo>
                  <a:pt x="65016" y="0"/>
                </a:moveTo>
                <a:lnTo>
                  <a:pt x="1032641" y="0"/>
                </a:lnTo>
                <a:cubicBezTo>
                  <a:pt x="1049885" y="0"/>
                  <a:pt x="1066422" y="6850"/>
                  <a:pt x="1078615" y="19043"/>
                </a:cubicBezTo>
                <a:cubicBezTo>
                  <a:pt x="1090808" y="31236"/>
                  <a:pt x="1097658" y="47773"/>
                  <a:pt x="1097658" y="65016"/>
                </a:cubicBezTo>
                <a:lnTo>
                  <a:pt x="1097658" y="1132514"/>
                </a:lnTo>
                <a:cubicBezTo>
                  <a:pt x="1097658" y="1168421"/>
                  <a:pt x="1068549" y="1197530"/>
                  <a:pt x="1032641" y="1197530"/>
                </a:cubicBezTo>
                <a:lnTo>
                  <a:pt x="65016" y="1197530"/>
                </a:lnTo>
                <a:cubicBezTo>
                  <a:pt x="47773" y="1197530"/>
                  <a:pt x="31236" y="1190680"/>
                  <a:pt x="19043" y="1178487"/>
                </a:cubicBezTo>
                <a:cubicBezTo>
                  <a:pt x="6850" y="1166294"/>
                  <a:pt x="0" y="1149757"/>
                  <a:pt x="0" y="1132514"/>
                </a:cubicBezTo>
                <a:lnTo>
                  <a:pt x="0" y="65016"/>
                </a:lnTo>
                <a:cubicBezTo>
                  <a:pt x="0" y="29109"/>
                  <a:pt x="29109" y="0"/>
                  <a:pt x="65016" y="0"/>
                </a:cubicBezTo>
                <a:close/>
              </a:path>
            </a:pathLst>
          </a:custGeom>
          <a:solidFill>
            <a:srgbClr val="FFFFFF"/>
          </a:solidFill>
          <a:ln cap="rnd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14B5D-00E5-45AA-9C20-6135638C2190}"/>
              </a:ext>
            </a:extLst>
          </p:cNvPr>
          <p:cNvSpPr txBox="1"/>
          <p:nvPr/>
        </p:nvSpPr>
        <p:spPr>
          <a:xfrm>
            <a:off x="7315200" y="3191626"/>
            <a:ext cx="3657600" cy="594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ko-KR" altLang="en-US" sz="32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식물판별 소요 시간</a:t>
            </a:r>
            <a:endParaRPr lang="en-US" sz="3200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22" name="AutoShape 24">
            <a:extLst>
              <a:ext uri="{FF2B5EF4-FFF2-40B4-BE49-F238E27FC236}">
                <a16:creationId xmlns:a16="http://schemas.microsoft.com/office/drawing/2014/main" id="{2E873E36-2C59-4B40-A1B9-9E65F9FF0FE3}"/>
              </a:ext>
            </a:extLst>
          </p:cNvPr>
          <p:cNvSpPr/>
          <p:nvPr/>
        </p:nvSpPr>
        <p:spPr>
          <a:xfrm>
            <a:off x="7804150" y="3924300"/>
            <a:ext cx="2590800" cy="0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035B83-C4D1-42F4-A2F0-67B7CD6015DF}"/>
              </a:ext>
            </a:extLst>
          </p:cNvPr>
          <p:cNvGrpSpPr/>
          <p:nvPr/>
        </p:nvGrpSpPr>
        <p:grpSpPr>
          <a:xfrm>
            <a:off x="7533816" y="5067300"/>
            <a:ext cx="3210384" cy="1964906"/>
            <a:chOff x="7489825" y="4626576"/>
            <a:chExt cx="3210384" cy="19649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F25906-B8EB-4010-B932-781A8E9B6AEB}"/>
                </a:ext>
              </a:extLst>
            </p:cNvPr>
            <p:cNvSpPr txBox="1"/>
            <p:nvPr/>
          </p:nvSpPr>
          <p:spPr>
            <a:xfrm>
              <a:off x="8198220" y="4626758"/>
              <a:ext cx="2492464" cy="609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919"/>
                </a:lnSpc>
              </a:pPr>
              <a:r>
                <a:rPr 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11 </a:t>
              </a:r>
              <a:r>
                <a:rPr lang="ko-KR" alt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초</a:t>
              </a:r>
              <a:endParaRPr lang="en-US" sz="32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445813-4D03-4281-AA1C-3E65F5DF269A}"/>
                </a:ext>
              </a:extLst>
            </p:cNvPr>
            <p:cNvSpPr txBox="1"/>
            <p:nvPr/>
          </p:nvSpPr>
          <p:spPr>
            <a:xfrm>
              <a:off x="8207745" y="5981700"/>
              <a:ext cx="2492464" cy="609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919"/>
                </a:lnSpc>
              </a:pPr>
              <a:r>
                <a:rPr 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15 </a:t>
              </a:r>
              <a:r>
                <a:rPr lang="ko-KR" alt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초</a:t>
              </a:r>
              <a:endParaRPr lang="en-US" sz="32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6DB22F-0A01-4BAA-BCEC-C48CC8C3BAE4}"/>
                </a:ext>
              </a:extLst>
            </p:cNvPr>
            <p:cNvSpPr txBox="1"/>
            <p:nvPr/>
          </p:nvSpPr>
          <p:spPr>
            <a:xfrm>
              <a:off x="8198220" y="5304229"/>
              <a:ext cx="2492464" cy="609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919"/>
                </a:lnSpc>
              </a:pPr>
              <a:r>
                <a:rPr 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12.6 </a:t>
              </a:r>
              <a:r>
                <a:rPr lang="ko-KR" alt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초</a:t>
              </a:r>
              <a:endParaRPr lang="en-US" sz="32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9CB4F7-1818-4131-A353-4402C88CC9CE}"/>
                </a:ext>
              </a:extLst>
            </p:cNvPr>
            <p:cNvSpPr txBox="1"/>
            <p:nvPr/>
          </p:nvSpPr>
          <p:spPr>
            <a:xfrm>
              <a:off x="7489825" y="4626576"/>
              <a:ext cx="2492464" cy="548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19"/>
                </a:lnSpc>
              </a:pPr>
              <a:r>
                <a:rPr lang="ko-KR" altLang="en-US" sz="2000">
                  <a:solidFill>
                    <a:schemeClr val="accent1"/>
                  </a:solidFill>
                  <a:latin typeface="각진펜 Bold"/>
                  <a:ea typeface="각진펜 Bold"/>
                </a:rPr>
                <a:t>최소</a:t>
              </a:r>
              <a:endParaRPr lang="en-US" sz="20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1C9438-6E4C-48B5-9C13-8A8807EEB46C}"/>
                </a:ext>
              </a:extLst>
            </p:cNvPr>
            <p:cNvSpPr txBox="1"/>
            <p:nvPr/>
          </p:nvSpPr>
          <p:spPr>
            <a:xfrm>
              <a:off x="7499350" y="5981518"/>
              <a:ext cx="2492464" cy="548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19"/>
                </a:lnSpc>
              </a:pPr>
              <a:r>
                <a:rPr lang="ko-KR" altLang="en-US" sz="2000">
                  <a:solidFill>
                    <a:schemeClr val="accent1"/>
                  </a:solidFill>
                  <a:latin typeface="각진펜 Bold"/>
                  <a:ea typeface="각진펜 Bold"/>
                </a:rPr>
                <a:t>최대</a:t>
              </a:r>
              <a:endParaRPr lang="en-US" sz="20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95EE88-E539-4AEE-953C-AFE670FD87B1}"/>
                </a:ext>
              </a:extLst>
            </p:cNvPr>
            <p:cNvSpPr txBox="1"/>
            <p:nvPr/>
          </p:nvSpPr>
          <p:spPr>
            <a:xfrm>
              <a:off x="7489825" y="5304047"/>
              <a:ext cx="2492464" cy="548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19"/>
                </a:lnSpc>
              </a:pPr>
              <a:r>
                <a:rPr lang="ko-KR" altLang="en-US" sz="2000">
                  <a:solidFill>
                    <a:schemeClr val="accent1"/>
                  </a:solidFill>
                  <a:latin typeface="각진펜 Bold"/>
                  <a:ea typeface="각진펜 Bold"/>
                </a:rPr>
                <a:t>평균</a:t>
              </a:r>
              <a:endParaRPr lang="en-US" sz="20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</p:grpSp>
      <p:sp>
        <p:nvSpPr>
          <p:cNvPr id="30" name="Freeform 25">
            <a:extLst>
              <a:ext uri="{FF2B5EF4-FFF2-40B4-BE49-F238E27FC236}">
                <a16:creationId xmlns:a16="http://schemas.microsoft.com/office/drawing/2014/main" id="{5C9CE540-F7BF-47B9-8F1E-C5090CE9F016}"/>
              </a:ext>
            </a:extLst>
          </p:cNvPr>
          <p:cNvSpPr/>
          <p:nvPr/>
        </p:nvSpPr>
        <p:spPr>
          <a:xfrm>
            <a:off x="11692312" y="3086100"/>
            <a:ext cx="3657600" cy="4648198"/>
          </a:xfrm>
          <a:custGeom>
            <a:avLst/>
            <a:gdLst/>
            <a:ahLst/>
            <a:cxnLst/>
            <a:rect l="l" t="t" r="r" b="b"/>
            <a:pathLst>
              <a:path w="1097658" h="1197530">
                <a:moveTo>
                  <a:pt x="65016" y="0"/>
                </a:moveTo>
                <a:lnTo>
                  <a:pt x="1032641" y="0"/>
                </a:lnTo>
                <a:cubicBezTo>
                  <a:pt x="1049885" y="0"/>
                  <a:pt x="1066422" y="6850"/>
                  <a:pt x="1078615" y="19043"/>
                </a:cubicBezTo>
                <a:cubicBezTo>
                  <a:pt x="1090808" y="31236"/>
                  <a:pt x="1097658" y="47773"/>
                  <a:pt x="1097658" y="65016"/>
                </a:cubicBezTo>
                <a:lnTo>
                  <a:pt x="1097658" y="1132514"/>
                </a:lnTo>
                <a:cubicBezTo>
                  <a:pt x="1097658" y="1168421"/>
                  <a:pt x="1068549" y="1197530"/>
                  <a:pt x="1032641" y="1197530"/>
                </a:cubicBezTo>
                <a:lnTo>
                  <a:pt x="65016" y="1197530"/>
                </a:lnTo>
                <a:cubicBezTo>
                  <a:pt x="47773" y="1197530"/>
                  <a:pt x="31236" y="1190680"/>
                  <a:pt x="19043" y="1178487"/>
                </a:cubicBezTo>
                <a:cubicBezTo>
                  <a:pt x="6850" y="1166294"/>
                  <a:pt x="0" y="1149757"/>
                  <a:pt x="0" y="1132514"/>
                </a:cubicBezTo>
                <a:lnTo>
                  <a:pt x="0" y="65016"/>
                </a:lnTo>
                <a:cubicBezTo>
                  <a:pt x="0" y="29109"/>
                  <a:pt x="29109" y="0"/>
                  <a:pt x="65016" y="0"/>
                </a:cubicBezTo>
                <a:close/>
              </a:path>
            </a:pathLst>
          </a:custGeom>
          <a:solidFill>
            <a:srgbClr val="FFFFFF"/>
          </a:solidFill>
          <a:ln cap="rnd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599842-5B93-44C0-8FA9-645EE7A66813}"/>
              </a:ext>
            </a:extLst>
          </p:cNvPr>
          <p:cNvSpPr txBox="1"/>
          <p:nvPr/>
        </p:nvSpPr>
        <p:spPr>
          <a:xfrm>
            <a:off x="11692312" y="3191626"/>
            <a:ext cx="3657600" cy="594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ko-KR" altLang="en-US" sz="32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식물판별 </a:t>
            </a:r>
            <a:r>
              <a:rPr lang="en-US" altLang="ko-KR" sz="32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AI </a:t>
            </a:r>
            <a:r>
              <a:rPr lang="ko-KR" altLang="en-US" sz="3200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정확도</a:t>
            </a:r>
            <a:endParaRPr lang="en-US" sz="3200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32" name="AutoShape 24">
            <a:extLst>
              <a:ext uri="{FF2B5EF4-FFF2-40B4-BE49-F238E27FC236}">
                <a16:creationId xmlns:a16="http://schemas.microsoft.com/office/drawing/2014/main" id="{5992DEF3-4FC4-4CFB-82BE-DFB13D3891F0}"/>
              </a:ext>
            </a:extLst>
          </p:cNvPr>
          <p:cNvSpPr/>
          <p:nvPr/>
        </p:nvSpPr>
        <p:spPr>
          <a:xfrm>
            <a:off x="12181262" y="3924300"/>
            <a:ext cx="2590800" cy="0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B24FC1-8131-44DC-A997-A5CF70FFCF33}"/>
              </a:ext>
            </a:extLst>
          </p:cNvPr>
          <p:cNvGrpSpPr/>
          <p:nvPr/>
        </p:nvGrpSpPr>
        <p:grpSpPr>
          <a:xfrm>
            <a:off x="11887200" y="5067300"/>
            <a:ext cx="3210384" cy="1964906"/>
            <a:chOff x="11866937" y="4626576"/>
            <a:chExt cx="3210384" cy="19649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232B1-5D36-4407-8D72-5FE2FAD8617D}"/>
                </a:ext>
              </a:extLst>
            </p:cNvPr>
            <p:cNvSpPr txBox="1"/>
            <p:nvPr/>
          </p:nvSpPr>
          <p:spPr>
            <a:xfrm>
              <a:off x="12575332" y="4626758"/>
              <a:ext cx="2492464" cy="609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919"/>
                </a:lnSpc>
              </a:pPr>
              <a:r>
                <a:rPr 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21 </a:t>
              </a:r>
              <a:r>
                <a:rPr lang="ko-KR" alt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종</a:t>
              </a:r>
              <a:endParaRPr lang="en-US" sz="32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6A35F3-4170-474F-873B-C0A3165205B1}"/>
                </a:ext>
              </a:extLst>
            </p:cNvPr>
            <p:cNvSpPr txBox="1"/>
            <p:nvPr/>
          </p:nvSpPr>
          <p:spPr>
            <a:xfrm>
              <a:off x="12584857" y="5981700"/>
              <a:ext cx="2492464" cy="609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919"/>
                </a:lnSpc>
              </a:pPr>
              <a:r>
                <a:rPr 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0.98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44F776-35CA-4962-B8F0-55B85B12F3AE}"/>
                </a:ext>
              </a:extLst>
            </p:cNvPr>
            <p:cNvSpPr txBox="1"/>
            <p:nvPr/>
          </p:nvSpPr>
          <p:spPr>
            <a:xfrm>
              <a:off x="12575332" y="5304229"/>
              <a:ext cx="2492464" cy="609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919"/>
                </a:lnSpc>
              </a:pPr>
              <a:r>
                <a:rPr lang="en-US" sz="3200">
                  <a:solidFill>
                    <a:schemeClr val="accent1"/>
                  </a:solidFill>
                  <a:latin typeface="각진펜 Bold"/>
                  <a:ea typeface="각진펜 Bold"/>
                </a:rPr>
                <a:t>98.1 %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19CD41-F888-4FA1-8543-D280C1579087}"/>
                </a:ext>
              </a:extLst>
            </p:cNvPr>
            <p:cNvSpPr txBox="1"/>
            <p:nvPr/>
          </p:nvSpPr>
          <p:spPr>
            <a:xfrm>
              <a:off x="11866937" y="4626576"/>
              <a:ext cx="2492464" cy="548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19"/>
                </a:lnSpc>
              </a:pPr>
              <a:r>
                <a:rPr lang="ko-KR" altLang="en-US" sz="2000">
                  <a:solidFill>
                    <a:schemeClr val="accent1"/>
                  </a:solidFill>
                  <a:latin typeface="각진펜 Bold"/>
                  <a:ea typeface="각진펜 Bold"/>
                </a:rPr>
                <a:t>판별 가능 식물</a:t>
              </a:r>
              <a:endParaRPr lang="en-US" sz="20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349204-A67C-4CDC-AC50-6757715D621A}"/>
                </a:ext>
              </a:extLst>
            </p:cNvPr>
            <p:cNvSpPr txBox="1"/>
            <p:nvPr/>
          </p:nvSpPr>
          <p:spPr>
            <a:xfrm>
              <a:off x="11876462" y="5981518"/>
              <a:ext cx="2492464" cy="548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19"/>
                </a:lnSpc>
              </a:pPr>
              <a:r>
                <a:rPr lang="en-US" sz="2000">
                  <a:solidFill>
                    <a:schemeClr val="accent1"/>
                  </a:solidFill>
                  <a:latin typeface="각진펜 Bold"/>
                  <a:ea typeface="각진펜 Bold"/>
                </a:rPr>
                <a:t>F1 </a:t>
              </a:r>
              <a:r>
                <a:rPr lang="ko-KR" altLang="en-US" sz="2000">
                  <a:solidFill>
                    <a:schemeClr val="accent1"/>
                  </a:solidFill>
                  <a:latin typeface="각진펜 Bold"/>
                  <a:ea typeface="각진펜 Bold"/>
                </a:rPr>
                <a:t>점수</a:t>
              </a:r>
              <a:endParaRPr lang="en-US" sz="20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FE77AE-C0B1-40C9-8F1B-9EF6E458653E}"/>
                </a:ext>
              </a:extLst>
            </p:cNvPr>
            <p:cNvSpPr txBox="1"/>
            <p:nvPr/>
          </p:nvSpPr>
          <p:spPr>
            <a:xfrm>
              <a:off x="11866937" y="5304047"/>
              <a:ext cx="2492464" cy="548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19"/>
                </a:lnSpc>
              </a:pPr>
              <a:r>
                <a:rPr lang="ko-KR" altLang="en-US" sz="2000">
                  <a:solidFill>
                    <a:schemeClr val="accent1"/>
                  </a:solidFill>
                  <a:latin typeface="각진펜 Bold"/>
                  <a:ea typeface="각진펜 Bold"/>
                </a:rPr>
                <a:t>정확도</a:t>
              </a:r>
              <a:endParaRPr lang="en-US" sz="2000">
                <a:solidFill>
                  <a:schemeClr val="accent1"/>
                </a:solidFill>
                <a:latin typeface="각진펜 Bold"/>
                <a:ea typeface="각진펜 Bold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134E9B7-1556-41B3-B7CB-8B5C9D1087B8}"/>
              </a:ext>
            </a:extLst>
          </p:cNvPr>
          <p:cNvSpPr txBox="1"/>
          <p:nvPr/>
        </p:nvSpPr>
        <p:spPr>
          <a:xfrm>
            <a:off x="3219450" y="7194076"/>
            <a:ext cx="3191334" cy="31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테스트 횟수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: 10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회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178DB9-BE38-485B-B3B8-73CCA2EEA04B}"/>
              </a:ext>
            </a:extLst>
          </p:cNvPr>
          <p:cNvSpPr txBox="1"/>
          <p:nvPr/>
        </p:nvSpPr>
        <p:spPr>
          <a:xfrm>
            <a:off x="7349900" y="7194076"/>
            <a:ext cx="3657600" cy="31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테스트 횟수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: 10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회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4F2965-3DFA-4330-AED5-15E27A4BEBC8}"/>
              </a:ext>
            </a:extLst>
          </p:cNvPr>
          <p:cNvSpPr txBox="1"/>
          <p:nvPr/>
        </p:nvSpPr>
        <p:spPr>
          <a:xfrm>
            <a:off x="11692312" y="7194076"/>
            <a:ext cx="3657600" cy="31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테스트 데이터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: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클래스당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5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장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,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총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105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장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E5D97-A705-4C49-8BE2-DA041EBF6940}"/>
              </a:ext>
            </a:extLst>
          </p:cNvPr>
          <p:cNvSpPr txBox="1"/>
          <p:nvPr/>
        </p:nvSpPr>
        <p:spPr>
          <a:xfrm>
            <a:off x="11658600" y="4178155"/>
            <a:ext cx="3691312" cy="645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“AI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판별하기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“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기능의 식물판별 정확도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,</a:t>
            </a: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학습에 사용하지 않은 이미지로 평가진행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E51F55-35D6-4429-A2D8-1A34B04635A9}"/>
              </a:ext>
            </a:extLst>
          </p:cNvPr>
          <p:cNvSpPr txBox="1"/>
          <p:nvPr/>
        </p:nvSpPr>
        <p:spPr>
          <a:xfrm>
            <a:off x="3238500" y="4193652"/>
            <a:ext cx="3191334" cy="645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앱 실행시 디바이스와의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 BLUETOOTH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연결을 갱신하는데 걸리는 시간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62D6DD-2040-475F-B49E-235E24AAE4E7}"/>
              </a:ext>
            </a:extLst>
          </p:cNvPr>
          <p:cNvSpPr txBox="1"/>
          <p:nvPr/>
        </p:nvSpPr>
        <p:spPr>
          <a:xfrm>
            <a:off x="7298007" y="4193652"/>
            <a:ext cx="3657600" cy="645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앱에서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“AI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판별하기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”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를 실행할때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,</a:t>
            </a: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사진촬영 및 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AI 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판별에 걸리는 시간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</p:spTree>
    <p:extLst>
      <p:ext uri="{BB962C8B-B14F-4D97-AF65-F5344CB8AC3E}">
        <p14:creationId xmlns:p14="http://schemas.microsoft.com/office/powerpoint/2010/main" val="256041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12">
            <a:extLst>
              <a:ext uri="{FF2B5EF4-FFF2-40B4-BE49-F238E27FC236}">
                <a16:creationId xmlns:a16="http://schemas.microsoft.com/office/drawing/2014/main" id="{023A7392-4D12-4D04-ABD0-7651F158E886}"/>
              </a:ext>
            </a:extLst>
          </p:cNvPr>
          <p:cNvGrpSpPr/>
          <p:nvPr/>
        </p:nvGrpSpPr>
        <p:grpSpPr>
          <a:xfrm>
            <a:off x="1447800" y="266700"/>
            <a:ext cx="15392400" cy="1062814"/>
            <a:chOff x="0" y="0"/>
            <a:chExt cx="3769848" cy="279918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254B588B-EB39-48DD-B0C0-D35881D4C128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4" name="TextBox 14">
              <a:extLst>
                <a:ext uri="{FF2B5EF4-FFF2-40B4-BE49-F238E27FC236}">
                  <a16:creationId xmlns:a16="http://schemas.microsoft.com/office/drawing/2014/main" id="{C9F5B82C-67FB-4D8B-B0A7-39566142900B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FBD5AB25-A461-461F-AD7D-865C7DFC6956}"/>
              </a:ext>
            </a:extLst>
          </p:cNvPr>
          <p:cNvGrpSpPr/>
          <p:nvPr/>
        </p:nvGrpSpPr>
        <p:grpSpPr>
          <a:xfrm>
            <a:off x="2286000" y="238274"/>
            <a:ext cx="2007831" cy="931897"/>
            <a:chOff x="0" y="-47625"/>
            <a:chExt cx="528811" cy="245438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47B24424-4B4C-4213-B02D-0E05931BEB18}"/>
                </a:ext>
              </a:extLst>
            </p:cNvPr>
            <p:cNvSpPr/>
            <p:nvPr/>
          </p:nvSpPr>
          <p:spPr>
            <a:xfrm>
              <a:off x="0" y="0"/>
              <a:ext cx="528811" cy="197813"/>
            </a:xfrm>
            <a:custGeom>
              <a:avLst/>
              <a:gdLst/>
              <a:ahLst/>
              <a:cxnLst/>
              <a:rect l="l" t="t" r="r" b="b"/>
              <a:pathLst>
                <a:path w="528811" h="197813">
                  <a:moveTo>
                    <a:pt x="98906" y="0"/>
                  </a:moveTo>
                  <a:lnTo>
                    <a:pt x="429905" y="0"/>
                  </a:lnTo>
                  <a:cubicBezTo>
                    <a:pt x="456137" y="0"/>
                    <a:pt x="481294" y="10420"/>
                    <a:pt x="499842" y="28969"/>
                  </a:cubicBezTo>
                  <a:cubicBezTo>
                    <a:pt x="518391" y="47518"/>
                    <a:pt x="528811" y="72675"/>
                    <a:pt x="528811" y="98906"/>
                  </a:cubicBezTo>
                  <a:lnTo>
                    <a:pt x="528811" y="98906"/>
                  </a:lnTo>
                  <a:cubicBezTo>
                    <a:pt x="528811" y="153531"/>
                    <a:pt x="484529" y="197813"/>
                    <a:pt x="429905" y="197813"/>
                  </a:cubicBezTo>
                  <a:lnTo>
                    <a:pt x="98906" y="197813"/>
                  </a:lnTo>
                  <a:cubicBezTo>
                    <a:pt x="72675" y="197813"/>
                    <a:pt x="47518" y="187392"/>
                    <a:pt x="28969" y="168844"/>
                  </a:cubicBezTo>
                  <a:cubicBezTo>
                    <a:pt x="10420" y="150295"/>
                    <a:pt x="0" y="125138"/>
                    <a:pt x="0" y="98906"/>
                  </a:cubicBezTo>
                  <a:lnTo>
                    <a:pt x="0" y="98906"/>
                  </a:lnTo>
                  <a:cubicBezTo>
                    <a:pt x="0" y="72675"/>
                    <a:pt x="10420" y="47518"/>
                    <a:pt x="28969" y="28969"/>
                  </a:cubicBezTo>
                  <a:cubicBezTo>
                    <a:pt x="47518" y="10420"/>
                    <a:pt x="72675" y="0"/>
                    <a:pt x="989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5C98451-9A72-4F68-9588-6C5C72023148}"/>
                </a:ext>
              </a:extLst>
            </p:cNvPr>
            <p:cNvSpPr txBox="1"/>
            <p:nvPr/>
          </p:nvSpPr>
          <p:spPr>
            <a:xfrm>
              <a:off x="0" y="-47625"/>
              <a:ext cx="528811" cy="24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67">
            <a:extLst>
              <a:ext uri="{FF2B5EF4-FFF2-40B4-BE49-F238E27FC236}">
                <a16:creationId xmlns:a16="http://schemas.microsoft.com/office/drawing/2014/main" id="{8E828C9A-5F53-46DA-8A6D-17D7C3342ACF}"/>
              </a:ext>
            </a:extLst>
          </p:cNvPr>
          <p:cNvSpPr txBox="1"/>
          <p:nvPr/>
        </p:nvSpPr>
        <p:spPr>
          <a:xfrm>
            <a:off x="2971800" y="571500"/>
            <a:ext cx="736576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spc="396">
                <a:solidFill>
                  <a:schemeClr val="bg1"/>
                </a:solidFill>
                <a:latin typeface="각진펜 Bold"/>
              </a:rPr>
              <a:t>05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6CB63F4-B3B8-4C83-BEBC-0AE3DDBF536D}"/>
              </a:ext>
            </a:extLst>
          </p:cNvPr>
          <p:cNvSpPr txBox="1"/>
          <p:nvPr/>
        </p:nvSpPr>
        <p:spPr>
          <a:xfrm>
            <a:off x="4537445" y="369482"/>
            <a:ext cx="10406896" cy="7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질의 응답</a:t>
            </a:r>
            <a:endParaRPr lang="en-US" sz="4500">
              <a:solidFill>
                <a:schemeClr val="tx2">
                  <a:lumMod val="60000"/>
                  <a:lumOff val="40000"/>
                </a:schemeClr>
              </a:solidFill>
              <a:ea typeface="각진펜 Bold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ADDA6D59-0AA1-4BE4-AF93-4E38F9056F2F}"/>
              </a:ext>
            </a:extLst>
          </p:cNvPr>
          <p:cNvSpPr txBox="1"/>
          <p:nvPr/>
        </p:nvSpPr>
        <p:spPr>
          <a:xfrm>
            <a:off x="3630226" y="6210300"/>
            <a:ext cx="11027547" cy="1233030"/>
          </a:xfrm>
          <a:prstGeom prst="rect">
            <a:avLst/>
          </a:prstGeom>
          <a:effectLst/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27800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Q </a:t>
            </a:r>
            <a:r>
              <a:rPr lang="en-US" sz="19300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&amp;</a:t>
            </a:r>
            <a:r>
              <a:rPr lang="en-US" sz="27800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9535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>
            <a:extLst>
              <a:ext uri="{FF2B5EF4-FFF2-40B4-BE49-F238E27FC236}">
                <a16:creationId xmlns:a16="http://schemas.microsoft.com/office/drawing/2014/main" id="{D6E29239-3C7D-4796-830E-8080DBEC4688}"/>
              </a:ext>
            </a:extLst>
          </p:cNvPr>
          <p:cNvSpPr txBox="1"/>
          <p:nvPr/>
        </p:nvSpPr>
        <p:spPr>
          <a:xfrm>
            <a:off x="5210882" y="2914261"/>
            <a:ext cx="7866236" cy="363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1"/>
              </a:lnSpc>
            </a:pPr>
            <a:r>
              <a:rPr lang="en-US" sz="11173">
                <a:solidFill>
                  <a:schemeClr val="accent1"/>
                </a:solidFill>
                <a:latin typeface="각진펜 Bold"/>
              </a:rPr>
              <a:t>THANK YOU</a:t>
            </a:r>
          </a:p>
          <a:p>
            <a:pPr algn="ctr">
              <a:lnSpc>
                <a:spcPts val="14301"/>
              </a:lnSpc>
            </a:pPr>
            <a:r>
              <a:rPr lang="en-US" sz="11173">
                <a:solidFill>
                  <a:srgbClr val="000000"/>
                </a:solidFill>
                <a:latin typeface="각진펜"/>
                <a:ea typeface="각진펜"/>
              </a:rPr>
              <a:t>감사합니다.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6373CA5B-D649-47A0-9848-A80924D925E9}"/>
              </a:ext>
            </a:extLst>
          </p:cNvPr>
          <p:cNvGrpSpPr/>
          <p:nvPr/>
        </p:nvGrpSpPr>
        <p:grpSpPr>
          <a:xfrm>
            <a:off x="3276601" y="7658100"/>
            <a:ext cx="11430000" cy="762000"/>
            <a:chOff x="0" y="0"/>
            <a:chExt cx="3769848" cy="279918"/>
          </a:xfrm>
          <a:effectLst>
            <a:outerShdw blurRad="127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CB91B79-028D-4CFA-9859-CE4242B1A66F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E396C427-F1E8-42CF-990F-FA6B177EBF78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7">
            <a:extLst>
              <a:ext uri="{FF2B5EF4-FFF2-40B4-BE49-F238E27FC236}">
                <a16:creationId xmlns:a16="http://schemas.microsoft.com/office/drawing/2014/main" id="{FAAC9345-5570-4834-B0E3-037C8CBD6555}"/>
              </a:ext>
            </a:extLst>
          </p:cNvPr>
          <p:cNvSpPr txBox="1"/>
          <p:nvPr/>
        </p:nvSpPr>
        <p:spPr>
          <a:xfrm>
            <a:off x="3491037" y="7867650"/>
            <a:ext cx="11305927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500">
                <a:solidFill>
                  <a:srgbClr val="000000"/>
                </a:solidFill>
                <a:latin typeface="각진펜"/>
                <a:ea typeface="각진펜"/>
              </a:rPr>
              <a:t>201738422 선재진 | 201835750 최용건 | 201835738 정형표 | 201432742 이규원</a:t>
            </a:r>
          </a:p>
        </p:txBody>
      </p:sp>
    </p:spTree>
    <p:extLst>
      <p:ext uri="{BB962C8B-B14F-4D97-AF65-F5344CB8AC3E}">
        <p14:creationId xmlns:p14="http://schemas.microsoft.com/office/powerpoint/2010/main" val="153056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A7FA839-842E-4861-AD6F-EC1171390DF3}"/>
              </a:ext>
            </a:extLst>
          </p:cNvPr>
          <p:cNvGrpSpPr/>
          <p:nvPr/>
        </p:nvGrpSpPr>
        <p:grpSpPr>
          <a:xfrm>
            <a:off x="7620000" y="1371298"/>
            <a:ext cx="8302991" cy="1269578"/>
            <a:chOff x="7620000" y="1371298"/>
            <a:chExt cx="8302991" cy="1269578"/>
          </a:xfrm>
        </p:grpSpPr>
        <p:grpSp>
          <p:nvGrpSpPr>
            <p:cNvPr id="2" name="Group 12">
              <a:extLst>
                <a:ext uri="{FF2B5EF4-FFF2-40B4-BE49-F238E27FC236}">
                  <a16:creationId xmlns:a16="http://schemas.microsoft.com/office/drawing/2014/main" id="{B3723CCB-7569-4D73-B285-8D06A6657E50}"/>
                </a:ext>
              </a:extLst>
            </p:cNvPr>
            <p:cNvGrpSpPr/>
            <p:nvPr/>
          </p:nvGrpSpPr>
          <p:grpSpPr>
            <a:xfrm>
              <a:off x="7876800" y="1371298"/>
              <a:ext cx="8046191" cy="1269578"/>
              <a:chOff x="0" y="0"/>
              <a:chExt cx="2119161" cy="405350"/>
            </a:xfrm>
            <a:effectLst>
              <a:outerShdw blurRad="127000" sx="101000" sy="101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3" name="Freeform 13">
                <a:extLst>
                  <a:ext uri="{FF2B5EF4-FFF2-40B4-BE49-F238E27FC236}">
                    <a16:creationId xmlns:a16="http://schemas.microsoft.com/office/drawing/2014/main" id="{EC88EF76-78CA-4883-8A13-9E1F75BD40A8}"/>
                  </a:ext>
                </a:extLst>
              </p:cNvPr>
              <p:cNvSpPr/>
              <p:nvPr/>
            </p:nvSpPr>
            <p:spPr>
              <a:xfrm>
                <a:off x="0" y="0"/>
                <a:ext cx="2119161" cy="405350"/>
              </a:xfrm>
              <a:custGeom>
                <a:avLst/>
                <a:gdLst/>
                <a:ahLst/>
                <a:cxnLst/>
                <a:rect l="l" t="t" r="r" b="b"/>
                <a:pathLst>
                  <a:path w="2119161" h="405350">
                    <a:moveTo>
                      <a:pt x="71202" y="0"/>
                    </a:moveTo>
                    <a:lnTo>
                      <a:pt x="2047960" y="0"/>
                    </a:lnTo>
                    <a:cubicBezTo>
                      <a:pt x="2087283" y="0"/>
                      <a:pt x="2119161" y="31878"/>
                      <a:pt x="2119161" y="71202"/>
                    </a:cubicBezTo>
                    <a:lnTo>
                      <a:pt x="2119161" y="334148"/>
                    </a:lnTo>
                    <a:cubicBezTo>
                      <a:pt x="2119161" y="353032"/>
                      <a:pt x="2111660" y="371143"/>
                      <a:pt x="2098307" y="384496"/>
                    </a:cubicBezTo>
                    <a:cubicBezTo>
                      <a:pt x="2084954" y="397848"/>
                      <a:pt x="2066844" y="405350"/>
                      <a:pt x="2047960" y="405350"/>
                    </a:cubicBezTo>
                    <a:lnTo>
                      <a:pt x="71202" y="405350"/>
                    </a:lnTo>
                    <a:cubicBezTo>
                      <a:pt x="52318" y="405350"/>
                      <a:pt x="34207" y="397848"/>
                      <a:pt x="20854" y="384496"/>
                    </a:cubicBezTo>
                    <a:cubicBezTo>
                      <a:pt x="7502" y="371143"/>
                      <a:pt x="0" y="353032"/>
                      <a:pt x="0" y="334148"/>
                    </a:cubicBezTo>
                    <a:lnTo>
                      <a:pt x="0" y="71202"/>
                    </a:lnTo>
                    <a:cubicBezTo>
                      <a:pt x="0" y="52318"/>
                      <a:pt x="7502" y="34207"/>
                      <a:pt x="20854" y="20854"/>
                    </a:cubicBezTo>
                    <a:cubicBezTo>
                      <a:pt x="34207" y="7502"/>
                      <a:pt x="52318" y="0"/>
                      <a:pt x="71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4" name="TextBox 14">
                <a:extLst>
                  <a:ext uri="{FF2B5EF4-FFF2-40B4-BE49-F238E27FC236}">
                    <a16:creationId xmlns:a16="http://schemas.microsoft.com/office/drawing/2014/main" id="{A34747A6-5BAA-487F-B5AA-0AC08BB304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119161" cy="452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83F58227-C603-41ED-AF72-C73019D7FCE2}"/>
                </a:ext>
              </a:extLst>
            </p:cNvPr>
            <p:cNvSpPr/>
            <p:nvPr/>
          </p:nvSpPr>
          <p:spPr>
            <a:xfrm>
              <a:off x="7620000" y="1638300"/>
              <a:ext cx="780298" cy="78029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</p:sp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222B58A3-4942-4F5F-8369-DF861329D436}"/>
                </a:ext>
              </a:extLst>
            </p:cNvPr>
            <p:cNvSpPr txBox="1"/>
            <p:nvPr/>
          </p:nvSpPr>
          <p:spPr>
            <a:xfrm>
              <a:off x="7641861" y="1782586"/>
              <a:ext cx="736576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000">
                  <a:solidFill>
                    <a:srgbClr val="FFFFFF"/>
                  </a:solidFill>
                  <a:latin typeface="각진펜 Bold"/>
                </a:rPr>
                <a:t>01</a:t>
              </a:r>
            </a:p>
          </p:txBody>
        </p:sp>
        <p:sp>
          <p:nvSpPr>
            <p:cNvPr id="9" name="TextBox 34">
              <a:extLst>
                <a:ext uri="{FF2B5EF4-FFF2-40B4-BE49-F238E27FC236}">
                  <a16:creationId xmlns:a16="http://schemas.microsoft.com/office/drawing/2014/main" id="{CFA2A953-BA70-42BF-AB80-7A07EE9C6362}"/>
                </a:ext>
              </a:extLst>
            </p:cNvPr>
            <p:cNvSpPr txBox="1"/>
            <p:nvPr/>
          </p:nvSpPr>
          <p:spPr>
            <a:xfrm>
              <a:off x="8689970" y="1558936"/>
              <a:ext cx="6216614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000">
                  <a:solidFill>
                    <a:schemeClr val="tx2">
                      <a:lumMod val="60000"/>
                      <a:lumOff val="40000"/>
                    </a:schemeClr>
                  </a:solidFill>
                  <a:ea typeface="각진펜 Bold"/>
                </a:rPr>
                <a:t>프로젝트 개요</a:t>
              </a:r>
            </a:p>
          </p:txBody>
        </p:sp>
        <p:sp>
          <p:nvSpPr>
            <p:cNvPr id="10" name="TextBox 35">
              <a:extLst>
                <a:ext uri="{FF2B5EF4-FFF2-40B4-BE49-F238E27FC236}">
                  <a16:creationId xmlns:a16="http://schemas.microsoft.com/office/drawing/2014/main" id="{D8E934CE-0985-4775-95C2-0AA9D1FE4F78}"/>
                </a:ext>
              </a:extLst>
            </p:cNvPr>
            <p:cNvSpPr txBox="1"/>
            <p:nvPr/>
          </p:nvSpPr>
          <p:spPr>
            <a:xfrm>
              <a:off x="8689970" y="2167525"/>
              <a:ext cx="6216614" cy="3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ko-KR" altLang="en-US" sz="2000">
                  <a:solidFill>
                    <a:srgbClr val="000000"/>
                  </a:solidFill>
                  <a:latin typeface="각진펜"/>
                  <a:ea typeface="각진펜"/>
                </a:rPr>
                <a:t>제안 배경 </a:t>
              </a:r>
              <a:r>
                <a:rPr lang="en-US" altLang="ko-KR" sz="2000">
                  <a:solidFill>
                    <a:srgbClr val="000000"/>
                  </a:solidFill>
                  <a:latin typeface="각진펜"/>
                  <a:ea typeface="각진펜"/>
                </a:rPr>
                <a:t>/ </a:t>
              </a:r>
              <a:r>
                <a:rPr lang="ko-KR" altLang="en-US" sz="2000">
                  <a:solidFill>
                    <a:srgbClr val="000000"/>
                  </a:solidFill>
                  <a:latin typeface="각진펜"/>
                  <a:ea typeface="각진펜"/>
                </a:rPr>
                <a:t>개발 목표 </a:t>
              </a:r>
              <a:r>
                <a:rPr lang="en-US" altLang="ko-KR" sz="2000">
                  <a:solidFill>
                    <a:srgbClr val="000000"/>
                  </a:solidFill>
                  <a:latin typeface="각진펜"/>
                  <a:ea typeface="각진펜"/>
                </a:rPr>
                <a:t>/ </a:t>
              </a:r>
              <a:r>
                <a:rPr lang="ko-KR" altLang="en-US" sz="2000">
                  <a:solidFill>
                    <a:srgbClr val="000000"/>
                  </a:solidFill>
                  <a:latin typeface="각진펜"/>
                  <a:ea typeface="각진펜"/>
                </a:rPr>
                <a:t>주요 기능</a:t>
              </a:r>
              <a:endParaRPr lang="en-US" sz="200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</p:grpSp>
      <p:sp>
        <p:nvSpPr>
          <p:cNvPr id="11" name="TextBox 39">
            <a:extLst>
              <a:ext uri="{FF2B5EF4-FFF2-40B4-BE49-F238E27FC236}">
                <a16:creationId xmlns:a16="http://schemas.microsoft.com/office/drawing/2014/main" id="{57BBB474-DAD5-4CFA-BC4A-EF0A2E5E91FE}"/>
              </a:ext>
            </a:extLst>
          </p:cNvPr>
          <p:cNvSpPr txBox="1"/>
          <p:nvPr/>
        </p:nvSpPr>
        <p:spPr>
          <a:xfrm>
            <a:off x="2464844" y="4561799"/>
            <a:ext cx="2551286" cy="144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0"/>
              </a:lnSpc>
            </a:pPr>
            <a:r>
              <a:rPr lang="en-US" sz="90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목차</a:t>
            </a:r>
          </a:p>
        </p:txBody>
      </p:sp>
      <p:sp>
        <p:nvSpPr>
          <p:cNvPr id="12" name="TextBox 40">
            <a:extLst>
              <a:ext uri="{FF2B5EF4-FFF2-40B4-BE49-F238E27FC236}">
                <a16:creationId xmlns:a16="http://schemas.microsoft.com/office/drawing/2014/main" id="{BE3F7F37-B625-4A2C-834E-092F9D1EBCCC}"/>
              </a:ext>
            </a:extLst>
          </p:cNvPr>
          <p:cNvSpPr txBox="1"/>
          <p:nvPr/>
        </p:nvSpPr>
        <p:spPr>
          <a:xfrm>
            <a:off x="2575295" y="3924300"/>
            <a:ext cx="1619186" cy="63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999">
                <a:solidFill>
                  <a:srgbClr val="000000"/>
                </a:solidFill>
                <a:latin typeface="각진펜"/>
              </a:rPr>
              <a:t>INDEX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CE49AD-9A30-420E-9CA8-3B1B0077A7C6}"/>
              </a:ext>
            </a:extLst>
          </p:cNvPr>
          <p:cNvGrpSpPr/>
          <p:nvPr/>
        </p:nvGrpSpPr>
        <p:grpSpPr>
          <a:xfrm>
            <a:off x="7606663" y="2990183"/>
            <a:ext cx="8316328" cy="1269578"/>
            <a:chOff x="7606663" y="2990183"/>
            <a:chExt cx="8316328" cy="12695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98EB47-A49D-4D03-813B-A74497CE24F0}"/>
                </a:ext>
              </a:extLst>
            </p:cNvPr>
            <p:cNvGrpSpPr/>
            <p:nvPr/>
          </p:nvGrpSpPr>
          <p:grpSpPr>
            <a:xfrm>
              <a:off x="7876800" y="2990183"/>
              <a:ext cx="8046191" cy="1269578"/>
              <a:chOff x="0" y="0"/>
              <a:chExt cx="2119161" cy="405350"/>
            </a:xfrm>
            <a:effectLst>
              <a:outerShdw blurRad="127000" sx="101000" sy="101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A8C69195-4647-4957-A200-231505A3DD7A}"/>
                  </a:ext>
                </a:extLst>
              </p:cNvPr>
              <p:cNvSpPr/>
              <p:nvPr/>
            </p:nvSpPr>
            <p:spPr>
              <a:xfrm>
                <a:off x="0" y="0"/>
                <a:ext cx="2119161" cy="405350"/>
              </a:xfrm>
              <a:custGeom>
                <a:avLst/>
                <a:gdLst/>
                <a:ahLst/>
                <a:cxnLst/>
                <a:rect l="l" t="t" r="r" b="b"/>
                <a:pathLst>
                  <a:path w="2119161" h="405350">
                    <a:moveTo>
                      <a:pt x="71202" y="0"/>
                    </a:moveTo>
                    <a:lnTo>
                      <a:pt x="2047960" y="0"/>
                    </a:lnTo>
                    <a:cubicBezTo>
                      <a:pt x="2087283" y="0"/>
                      <a:pt x="2119161" y="31878"/>
                      <a:pt x="2119161" y="71202"/>
                    </a:cubicBezTo>
                    <a:lnTo>
                      <a:pt x="2119161" y="334148"/>
                    </a:lnTo>
                    <a:cubicBezTo>
                      <a:pt x="2119161" y="353032"/>
                      <a:pt x="2111660" y="371143"/>
                      <a:pt x="2098307" y="384496"/>
                    </a:cubicBezTo>
                    <a:cubicBezTo>
                      <a:pt x="2084954" y="397848"/>
                      <a:pt x="2066844" y="405350"/>
                      <a:pt x="2047960" y="405350"/>
                    </a:cubicBezTo>
                    <a:lnTo>
                      <a:pt x="71202" y="405350"/>
                    </a:lnTo>
                    <a:cubicBezTo>
                      <a:pt x="52318" y="405350"/>
                      <a:pt x="34207" y="397848"/>
                      <a:pt x="20854" y="384496"/>
                    </a:cubicBezTo>
                    <a:cubicBezTo>
                      <a:pt x="7502" y="371143"/>
                      <a:pt x="0" y="353032"/>
                      <a:pt x="0" y="334148"/>
                    </a:cubicBezTo>
                    <a:lnTo>
                      <a:pt x="0" y="71202"/>
                    </a:lnTo>
                    <a:cubicBezTo>
                      <a:pt x="0" y="52318"/>
                      <a:pt x="7502" y="34207"/>
                      <a:pt x="20854" y="20854"/>
                    </a:cubicBezTo>
                    <a:cubicBezTo>
                      <a:pt x="34207" y="7502"/>
                      <a:pt x="52318" y="0"/>
                      <a:pt x="71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37FB0D-CACE-4F3A-8178-1BE4FDCC30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119161" cy="452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D2569C70-E825-49B5-AB55-D8AD43A0448E}"/>
                </a:ext>
              </a:extLst>
            </p:cNvPr>
            <p:cNvSpPr txBox="1"/>
            <p:nvPr/>
          </p:nvSpPr>
          <p:spPr>
            <a:xfrm>
              <a:off x="7693153" y="3314743"/>
              <a:ext cx="633992" cy="679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TextBox 31">
              <a:extLst>
                <a:ext uri="{FF2B5EF4-FFF2-40B4-BE49-F238E27FC236}">
                  <a16:creationId xmlns:a16="http://schemas.microsoft.com/office/drawing/2014/main" id="{4B7AD929-3009-4EDB-A4D5-16EF0456E7F2}"/>
                </a:ext>
              </a:extLst>
            </p:cNvPr>
            <p:cNvSpPr txBox="1"/>
            <p:nvPr/>
          </p:nvSpPr>
          <p:spPr>
            <a:xfrm>
              <a:off x="7641861" y="3421238"/>
              <a:ext cx="736576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000">
                  <a:solidFill>
                    <a:srgbClr val="FFFFFF"/>
                  </a:solidFill>
                  <a:latin typeface="각진펜 Bold"/>
                </a:rPr>
                <a:t>0</a:t>
              </a:r>
            </a:p>
          </p:txBody>
        </p:sp>
        <p:sp>
          <p:nvSpPr>
            <p:cNvPr id="20" name="TextBox 34">
              <a:extLst>
                <a:ext uri="{FF2B5EF4-FFF2-40B4-BE49-F238E27FC236}">
                  <a16:creationId xmlns:a16="http://schemas.microsoft.com/office/drawing/2014/main" id="{21AB8088-DF2F-49C6-BBDD-9E26AE7B07E9}"/>
                </a:ext>
              </a:extLst>
            </p:cNvPr>
            <p:cNvSpPr txBox="1"/>
            <p:nvPr/>
          </p:nvSpPr>
          <p:spPr>
            <a:xfrm>
              <a:off x="8689970" y="3177821"/>
              <a:ext cx="6216614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ko-KR" altLang="en-US" sz="3000">
                  <a:solidFill>
                    <a:schemeClr val="tx2">
                      <a:lumMod val="60000"/>
                      <a:lumOff val="40000"/>
                    </a:schemeClr>
                  </a:solidFill>
                  <a:ea typeface="각진펜 Bold"/>
                </a:rPr>
                <a:t>사용자 앱 </a:t>
              </a:r>
              <a:r>
                <a:rPr lang="en-US" altLang="ko-KR" sz="3000">
                  <a:solidFill>
                    <a:schemeClr val="tx2">
                      <a:lumMod val="60000"/>
                      <a:lumOff val="40000"/>
                    </a:schemeClr>
                  </a:solidFill>
                  <a:ea typeface="각진펜 Bold"/>
                </a:rPr>
                <a:t>/ </a:t>
              </a:r>
              <a:r>
                <a:rPr lang="ko-KR" altLang="en-US" sz="3000">
                  <a:solidFill>
                    <a:schemeClr val="tx2">
                      <a:lumMod val="60000"/>
                      <a:lumOff val="40000"/>
                    </a:schemeClr>
                  </a:solidFill>
                  <a:ea typeface="각진펜 Bold"/>
                </a:rPr>
                <a:t>디바이스</a:t>
              </a:r>
              <a:endParaRPr lang="en-US" sz="30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endParaRPr>
            </a:p>
          </p:txBody>
        </p:sp>
        <p:sp>
          <p:nvSpPr>
            <p:cNvPr id="21" name="TextBox 35">
              <a:extLst>
                <a:ext uri="{FF2B5EF4-FFF2-40B4-BE49-F238E27FC236}">
                  <a16:creationId xmlns:a16="http://schemas.microsoft.com/office/drawing/2014/main" id="{0E5F0F24-F015-4B29-B448-1648292B5726}"/>
                </a:ext>
              </a:extLst>
            </p:cNvPr>
            <p:cNvSpPr txBox="1"/>
            <p:nvPr/>
          </p:nvSpPr>
          <p:spPr>
            <a:xfrm>
              <a:off x="8689970" y="3786410"/>
              <a:ext cx="6216614" cy="3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ko-KR" altLang="en-US" sz="2000">
                  <a:solidFill>
                    <a:srgbClr val="000000"/>
                  </a:solidFill>
                  <a:latin typeface="각진펜"/>
                  <a:ea typeface="각진펜"/>
                </a:rPr>
                <a:t>디바이스 구성 </a:t>
              </a:r>
              <a:r>
                <a:rPr lang="en-US" altLang="ko-KR" sz="2000">
                  <a:solidFill>
                    <a:srgbClr val="000000"/>
                  </a:solidFill>
                  <a:latin typeface="각진펜"/>
                  <a:ea typeface="각진펜"/>
                </a:rPr>
                <a:t>/ </a:t>
              </a:r>
              <a:r>
                <a:rPr lang="ko-KR" altLang="en-US" sz="2000">
                  <a:solidFill>
                    <a:srgbClr val="000000"/>
                  </a:solidFill>
                  <a:latin typeface="각진펜"/>
                  <a:ea typeface="각진펜"/>
                </a:rPr>
                <a:t>시연 동영상</a:t>
              </a:r>
              <a:endParaRPr lang="en-US" sz="200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E9D44E90-8F27-4E62-AE99-8DF179BE96D7}"/>
                </a:ext>
              </a:extLst>
            </p:cNvPr>
            <p:cNvSpPr/>
            <p:nvPr/>
          </p:nvSpPr>
          <p:spPr>
            <a:xfrm>
              <a:off x="7606663" y="3238500"/>
              <a:ext cx="780298" cy="78029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</p:sp>
        <p:sp>
          <p:nvSpPr>
            <p:cNvPr id="49" name="TextBox 31">
              <a:extLst>
                <a:ext uri="{FF2B5EF4-FFF2-40B4-BE49-F238E27FC236}">
                  <a16:creationId xmlns:a16="http://schemas.microsoft.com/office/drawing/2014/main" id="{31B3098C-E29D-4E7D-AD39-1E9725A9D9D2}"/>
                </a:ext>
              </a:extLst>
            </p:cNvPr>
            <p:cNvSpPr txBox="1"/>
            <p:nvPr/>
          </p:nvSpPr>
          <p:spPr>
            <a:xfrm>
              <a:off x="7628524" y="3382786"/>
              <a:ext cx="736576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000">
                  <a:solidFill>
                    <a:srgbClr val="FFFFFF"/>
                  </a:solidFill>
                  <a:latin typeface="각진펜 Bold"/>
                </a:rPr>
                <a:t>02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F4BA95-7B32-4490-AA5B-4725A1F80D28}"/>
              </a:ext>
            </a:extLst>
          </p:cNvPr>
          <p:cNvGrpSpPr/>
          <p:nvPr/>
        </p:nvGrpSpPr>
        <p:grpSpPr>
          <a:xfrm>
            <a:off x="7620000" y="4638844"/>
            <a:ext cx="8302991" cy="1269578"/>
            <a:chOff x="7620000" y="4638844"/>
            <a:chExt cx="8302991" cy="1269578"/>
          </a:xfrm>
        </p:grpSpPr>
        <p:grpSp>
          <p:nvGrpSpPr>
            <p:cNvPr id="22" name="Group 12">
              <a:extLst>
                <a:ext uri="{FF2B5EF4-FFF2-40B4-BE49-F238E27FC236}">
                  <a16:creationId xmlns:a16="http://schemas.microsoft.com/office/drawing/2014/main" id="{AD18E8E8-86C8-4321-9C90-E48284282770}"/>
                </a:ext>
              </a:extLst>
            </p:cNvPr>
            <p:cNvGrpSpPr/>
            <p:nvPr/>
          </p:nvGrpSpPr>
          <p:grpSpPr>
            <a:xfrm>
              <a:off x="7876800" y="4638844"/>
              <a:ext cx="8046191" cy="1269578"/>
              <a:chOff x="0" y="0"/>
              <a:chExt cx="2119161" cy="405350"/>
            </a:xfrm>
            <a:effectLst>
              <a:outerShdw blurRad="127000" sx="101000" sy="101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23" name="Freeform 13">
                <a:extLst>
                  <a:ext uri="{FF2B5EF4-FFF2-40B4-BE49-F238E27FC236}">
                    <a16:creationId xmlns:a16="http://schemas.microsoft.com/office/drawing/2014/main" id="{D9CCDEE2-B082-4E82-8CDD-58336727B559}"/>
                  </a:ext>
                </a:extLst>
              </p:cNvPr>
              <p:cNvSpPr/>
              <p:nvPr/>
            </p:nvSpPr>
            <p:spPr>
              <a:xfrm>
                <a:off x="0" y="0"/>
                <a:ext cx="2119161" cy="405350"/>
              </a:xfrm>
              <a:custGeom>
                <a:avLst/>
                <a:gdLst/>
                <a:ahLst/>
                <a:cxnLst/>
                <a:rect l="l" t="t" r="r" b="b"/>
                <a:pathLst>
                  <a:path w="2119161" h="405350">
                    <a:moveTo>
                      <a:pt x="71202" y="0"/>
                    </a:moveTo>
                    <a:lnTo>
                      <a:pt x="2047960" y="0"/>
                    </a:lnTo>
                    <a:cubicBezTo>
                      <a:pt x="2087283" y="0"/>
                      <a:pt x="2119161" y="31878"/>
                      <a:pt x="2119161" y="71202"/>
                    </a:cubicBezTo>
                    <a:lnTo>
                      <a:pt x="2119161" y="334148"/>
                    </a:lnTo>
                    <a:cubicBezTo>
                      <a:pt x="2119161" y="353032"/>
                      <a:pt x="2111660" y="371143"/>
                      <a:pt x="2098307" y="384496"/>
                    </a:cubicBezTo>
                    <a:cubicBezTo>
                      <a:pt x="2084954" y="397848"/>
                      <a:pt x="2066844" y="405350"/>
                      <a:pt x="2047960" y="405350"/>
                    </a:cubicBezTo>
                    <a:lnTo>
                      <a:pt x="71202" y="405350"/>
                    </a:lnTo>
                    <a:cubicBezTo>
                      <a:pt x="52318" y="405350"/>
                      <a:pt x="34207" y="397848"/>
                      <a:pt x="20854" y="384496"/>
                    </a:cubicBezTo>
                    <a:cubicBezTo>
                      <a:pt x="7502" y="371143"/>
                      <a:pt x="0" y="353032"/>
                      <a:pt x="0" y="334148"/>
                    </a:cubicBezTo>
                    <a:lnTo>
                      <a:pt x="0" y="71202"/>
                    </a:lnTo>
                    <a:cubicBezTo>
                      <a:pt x="0" y="52318"/>
                      <a:pt x="7502" y="34207"/>
                      <a:pt x="20854" y="20854"/>
                    </a:cubicBezTo>
                    <a:cubicBezTo>
                      <a:pt x="34207" y="7502"/>
                      <a:pt x="52318" y="0"/>
                      <a:pt x="71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4" name="TextBox 14">
                <a:extLst>
                  <a:ext uri="{FF2B5EF4-FFF2-40B4-BE49-F238E27FC236}">
                    <a16:creationId xmlns:a16="http://schemas.microsoft.com/office/drawing/2014/main" id="{FCA61AF2-C6E0-4A5F-878B-F5A6BA42C2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119161" cy="452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34">
              <a:extLst>
                <a:ext uri="{FF2B5EF4-FFF2-40B4-BE49-F238E27FC236}">
                  <a16:creationId xmlns:a16="http://schemas.microsoft.com/office/drawing/2014/main" id="{9E31BE98-7F49-4B79-84D2-9A7F629B7650}"/>
                </a:ext>
              </a:extLst>
            </p:cNvPr>
            <p:cNvSpPr txBox="1"/>
            <p:nvPr/>
          </p:nvSpPr>
          <p:spPr>
            <a:xfrm>
              <a:off x="8689970" y="4826482"/>
              <a:ext cx="6216614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ko-KR" altLang="en-US" sz="3000">
                  <a:solidFill>
                    <a:schemeClr val="tx2">
                      <a:lumMod val="60000"/>
                      <a:lumOff val="40000"/>
                    </a:schemeClr>
                  </a:solidFill>
                  <a:ea typeface="각진펜 Bold"/>
                </a:rPr>
                <a:t>관리자 웹 </a:t>
              </a:r>
              <a:endParaRPr lang="en-US" sz="30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endParaRPr>
            </a:p>
          </p:txBody>
        </p:sp>
        <p:sp>
          <p:nvSpPr>
            <p:cNvPr id="30" name="TextBox 35">
              <a:extLst>
                <a:ext uri="{FF2B5EF4-FFF2-40B4-BE49-F238E27FC236}">
                  <a16:creationId xmlns:a16="http://schemas.microsoft.com/office/drawing/2014/main" id="{AF900A90-DC50-451E-ADBD-4F17FA29491C}"/>
                </a:ext>
              </a:extLst>
            </p:cNvPr>
            <p:cNvSpPr txBox="1"/>
            <p:nvPr/>
          </p:nvSpPr>
          <p:spPr>
            <a:xfrm>
              <a:off x="8689970" y="5435071"/>
              <a:ext cx="6216614" cy="327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ko-KR" altLang="en-US" sz="2000">
                  <a:solidFill>
                    <a:srgbClr val="000000"/>
                  </a:solidFill>
                  <a:latin typeface="각진펜"/>
                  <a:ea typeface="각진펜"/>
                </a:rPr>
                <a:t>주요 기능 설명</a:t>
              </a:r>
              <a:endParaRPr lang="en-US" sz="200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FEB3D3B4-D911-4E5B-BF2D-A2F84B1CE56B}"/>
                </a:ext>
              </a:extLst>
            </p:cNvPr>
            <p:cNvSpPr/>
            <p:nvPr/>
          </p:nvSpPr>
          <p:spPr>
            <a:xfrm>
              <a:off x="7620000" y="4859895"/>
              <a:ext cx="780298" cy="78029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</p:sp>
        <p:sp>
          <p:nvSpPr>
            <p:cNvPr id="51" name="TextBox 31">
              <a:extLst>
                <a:ext uri="{FF2B5EF4-FFF2-40B4-BE49-F238E27FC236}">
                  <a16:creationId xmlns:a16="http://schemas.microsoft.com/office/drawing/2014/main" id="{98FA79DC-C302-4E1F-AFB0-D58E20F1FFDC}"/>
                </a:ext>
              </a:extLst>
            </p:cNvPr>
            <p:cNvSpPr txBox="1"/>
            <p:nvPr/>
          </p:nvSpPr>
          <p:spPr>
            <a:xfrm>
              <a:off x="7641861" y="5004181"/>
              <a:ext cx="736576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000">
                  <a:solidFill>
                    <a:srgbClr val="FFFFFF"/>
                  </a:solidFill>
                  <a:latin typeface="각진펜 Bold"/>
                </a:rPr>
                <a:t>03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10FB18-DBF8-4DF8-BCEE-DEE5D8D1EB27}"/>
              </a:ext>
            </a:extLst>
          </p:cNvPr>
          <p:cNvGrpSpPr/>
          <p:nvPr/>
        </p:nvGrpSpPr>
        <p:grpSpPr>
          <a:xfrm>
            <a:off x="7606663" y="6248098"/>
            <a:ext cx="8328112" cy="1269578"/>
            <a:chOff x="7606663" y="6248098"/>
            <a:chExt cx="8328112" cy="1269578"/>
          </a:xfrm>
        </p:grpSpPr>
        <p:grpSp>
          <p:nvGrpSpPr>
            <p:cNvPr id="31" name="Group 12">
              <a:extLst>
                <a:ext uri="{FF2B5EF4-FFF2-40B4-BE49-F238E27FC236}">
                  <a16:creationId xmlns:a16="http://schemas.microsoft.com/office/drawing/2014/main" id="{0DA9875A-147B-4460-B78A-551D54618D08}"/>
                </a:ext>
              </a:extLst>
            </p:cNvPr>
            <p:cNvGrpSpPr/>
            <p:nvPr/>
          </p:nvGrpSpPr>
          <p:grpSpPr>
            <a:xfrm>
              <a:off x="7888584" y="6248098"/>
              <a:ext cx="8046191" cy="1269578"/>
              <a:chOff x="0" y="0"/>
              <a:chExt cx="2119161" cy="405350"/>
            </a:xfrm>
            <a:effectLst>
              <a:outerShdw blurRad="127000" sx="101000" sy="101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10CC598C-CC29-4F14-8584-4FCDFBA9877C}"/>
                  </a:ext>
                </a:extLst>
              </p:cNvPr>
              <p:cNvSpPr/>
              <p:nvPr/>
            </p:nvSpPr>
            <p:spPr>
              <a:xfrm>
                <a:off x="0" y="0"/>
                <a:ext cx="2119161" cy="405350"/>
              </a:xfrm>
              <a:custGeom>
                <a:avLst/>
                <a:gdLst/>
                <a:ahLst/>
                <a:cxnLst/>
                <a:rect l="l" t="t" r="r" b="b"/>
                <a:pathLst>
                  <a:path w="2119161" h="405350">
                    <a:moveTo>
                      <a:pt x="71202" y="0"/>
                    </a:moveTo>
                    <a:lnTo>
                      <a:pt x="2047960" y="0"/>
                    </a:lnTo>
                    <a:cubicBezTo>
                      <a:pt x="2087283" y="0"/>
                      <a:pt x="2119161" y="31878"/>
                      <a:pt x="2119161" y="71202"/>
                    </a:cubicBezTo>
                    <a:lnTo>
                      <a:pt x="2119161" y="334148"/>
                    </a:lnTo>
                    <a:cubicBezTo>
                      <a:pt x="2119161" y="353032"/>
                      <a:pt x="2111660" y="371143"/>
                      <a:pt x="2098307" y="384496"/>
                    </a:cubicBezTo>
                    <a:cubicBezTo>
                      <a:pt x="2084954" y="397848"/>
                      <a:pt x="2066844" y="405350"/>
                      <a:pt x="2047960" y="405350"/>
                    </a:cubicBezTo>
                    <a:lnTo>
                      <a:pt x="71202" y="405350"/>
                    </a:lnTo>
                    <a:cubicBezTo>
                      <a:pt x="52318" y="405350"/>
                      <a:pt x="34207" y="397848"/>
                      <a:pt x="20854" y="384496"/>
                    </a:cubicBezTo>
                    <a:cubicBezTo>
                      <a:pt x="7502" y="371143"/>
                      <a:pt x="0" y="353032"/>
                      <a:pt x="0" y="334148"/>
                    </a:cubicBezTo>
                    <a:lnTo>
                      <a:pt x="0" y="71202"/>
                    </a:lnTo>
                    <a:cubicBezTo>
                      <a:pt x="0" y="52318"/>
                      <a:pt x="7502" y="34207"/>
                      <a:pt x="20854" y="20854"/>
                    </a:cubicBezTo>
                    <a:cubicBezTo>
                      <a:pt x="34207" y="7502"/>
                      <a:pt x="52318" y="0"/>
                      <a:pt x="71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3" name="TextBox 14">
                <a:extLst>
                  <a:ext uri="{FF2B5EF4-FFF2-40B4-BE49-F238E27FC236}">
                    <a16:creationId xmlns:a16="http://schemas.microsoft.com/office/drawing/2014/main" id="{1BC86D36-2B59-4F8D-9309-0C567808A3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119161" cy="452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TextBox 34">
              <a:extLst>
                <a:ext uri="{FF2B5EF4-FFF2-40B4-BE49-F238E27FC236}">
                  <a16:creationId xmlns:a16="http://schemas.microsoft.com/office/drawing/2014/main" id="{2CE893AF-1540-43EF-BDE6-F2746B0C52D2}"/>
                </a:ext>
              </a:extLst>
            </p:cNvPr>
            <p:cNvSpPr txBox="1"/>
            <p:nvPr/>
          </p:nvSpPr>
          <p:spPr>
            <a:xfrm>
              <a:off x="8701754" y="6435736"/>
              <a:ext cx="6216614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ko-KR" altLang="en-US" sz="3000">
                  <a:solidFill>
                    <a:schemeClr val="tx2">
                      <a:lumMod val="60000"/>
                      <a:lumOff val="40000"/>
                    </a:schemeClr>
                  </a:solidFill>
                  <a:ea typeface="각진펜 Bold"/>
                </a:rPr>
                <a:t>성능 평가 </a:t>
              </a:r>
              <a:endParaRPr lang="en-US" sz="30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endParaRPr>
            </a:p>
          </p:txBody>
        </p: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806929BE-0AC8-4CAC-A449-27875D6684D9}"/>
                </a:ext>
              </a:extLst>
            </p:cNvPr>
            <p:cNvSpPr txBox="1"/>
            <p:nvPr/>
          </p:nvSpPr>
          <p:spPr>
            <a:xfrm>
              <a:off x="8701754" y="7044325"/>
              <a:ext cx="6995446" cy="3270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ko-KR" altLang="en-US" sz="2000">
                  <a:solidFill>
                    <a:srgbClr val="000000"/>
                  </a:solidFill>
                  <a:latin typeface="각진펜"/>
                  <a:ea typeface="각진펜"/>
                </a:rPr>
                <a:t>블루투스 연결시간 </a:t>
              </a:r>
              <a:r>
                <a:rPr lang="en-US" altLang="ko-KR" sz="2000">
                  <a:solidFill>
                    <a:srgbClr val="000000"/>
                  </a:solidFill>
                  <a:latin typeface="각진펜"/>
                  <a:ea typeface="각진펜"/>
                </a:rPr>
                <a:t>/ </a:t>
              </a:r>
              <a:r>
                <a:rPr lang="ko-KR" altLang="en-US" sz="2000">
                  <a:solidFill>
                    <a:srgbClr val="000000"/>
                  </a:solidFill>
                  <a:latin typeface="각진펜"/>
                  <a:ea typeface="각진펜"/>
                </a:rPr>
                <a:t>식물판별 소요시간 </a:t>
              </a:r>
              <a:r>
                <a:rPr lang="en-US" altLang="ko-KR" sz="2000">
                  <a:solidFill>
                    <a:srgbClr val="000000"/>
                  </a:solidFill>
                  <a:latin typeface="각진펜"/>
                  <a:ea typeface="각진펜"/>
                </a:rPr>
                <a:t>/ </a:t>
              </a:r>
              <a:r>
                <a:rPr lang="ko-KR" altLang="en-US" sz="2000">
                  <a:solidFill>
                    <a:srgbClr val="000000"/>
                  </a:solidFill>
                  <a:latin typeface="각진펜"/>
                  <a:ea typeface="각진펜"/>
                </a:rPr>
                <a:t>식물판별 </a:t>
              </a:r>
              <a:r>
                <a:rPr lang="en-US" altLang="ko-KR" sz="2000">
                  <a:solidFill>
                    <a:srgbClr val="000000"/>
                  </a:solidFill>
                  <a:latin typeface="각진펜"/>
                  <a:ea typeface="각진펜"/>
                </a:rPr>
                <a:t>AI </a:t>
              </a:r>
              <a:r>
                <a:rPr lang="ko-KR" altLang="en-US" sz="2000">
                  <a:solidFill>
                    <a:srgbClr val="000000"/>
                  </a:solidFill>
                  <a:latin typeface="각진펜"/>
                  <a:ea typeface="각진펜"/>
                </a:rPr>
                <a:t>정확도</a:t>
              </a:r>
              <a:endParaRPr lang="en-US" sz="2000">
                <a:solidFill>
                  <a:srgbClr val="000000"/>
                </a:solidFill>
                <a:latin typeface="각진펜"/>
                <a:ea typeface="각진펜"/>
              </a:endParaRPr>
            </a:p>
          </p:txBody>
        </p:sp>
        <p:sp>
          <p:nvSpPr>
            <p:cNvPr id="52" name="TextBox 26">
              <a:extLst>
                <a:ext uri="{FF2B5EF4-FFF2-40B4-BE49-F238E27FC236}">
                  <a16:creationId xmlns:a16="http://schemas.microsoft.com/office/drawing/2014/main" id="{DD9DCB3A-A416-45AE-A4F3-ADE274A417CD}"/>
                </a:ext>
              </a:extLst>
            </p:cNvPr>
            <p:cNvSpPr txBox="1"/>
            <p:nvPr/>
          </p:nvSpPr>
          <p:spPr>
            <a:xfrm>
              <a:off x="7693153" y="6543494"/>
              <a:ext cx="633992" cy="679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3" name="TextBox 31">
              <a:extLst>
                <a:ext uri="{FF2B5EF4-FFF2-40B4-BE49-F238E27FC236}">
                  <a16:creationId xmlns:a16="http://schemas.microsoft.com/office/drawing/2014/main" id="{E9F86334-BE54-4942-85CE-0AE57385DC36}"/>
                </a:ext>
              </a:extLst>
            </p:cNvPr>
            <p:cNvSpPr txBox="1"/>
            <p:nvPr/>
          </p:nvSpPr>
          <p:spPr>
            <a:xfrm>
              <a:off x="7641861" y="6649989"/>
              <a:ext cx="736576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000">
                  <a:solidFill>
                    <a:srgbClr val="FFFFFF"/>
                  </a:solidFill>
                  <a:latin typeface="각진펜 Bold"/>
                </a:rPr>
                <a:t>0</a:t>
              </a:r>
            </a:p>
          </p:txBody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097151F2-FBE8-44AD-883D-76689A7805B6}"/>
                </a:ext>
              </a:extLst>
            </p:cNvPr>
            <p:cNvSpPr/>
            <p:nvPr/>
          </p:nvSpPr>
          <p:spPr>
            <a:xfrm>
              <a:off x="7606663" y="6467251"/>
              <a:ext cx="780298" cy="78029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</p:sp>
        <p:sp>
          <p:nvSpPr>
            <p:cNvPr id="55" name="TextBox 31">
              <a:extLst>
                <a:ext uri="{FF2B5EF4-FFF2-40B4-BE49-F238E27FC236}">
                  <a16:creationId xmlns:a16="http://schemas.microsoft.com/office/drawing/2014/main" id="{09F9846C-887C-480A-BF8B-330A0D5251F0}"/>
                </a:ext>
              </a:extLst>
            </p:cNvPr>
            <p:cNvSpPr txBox="1"/>
            <p:nvPr/>
          </p:nvSpPr>
          <p:spPr>
            <a:xfrm>
              <a:off x="7628524" y="6611537"/>
              <a:ext cx="736576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000">
                  <a:solidFill>
                    <a:srgbClr val="FFFFFF"/>
                  </a:solidFill>
                  <a:latin typeface="각진펜 Bold"/>
                </a:rPr>
                <a:t>04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A8995E-B0FD-487B-99F5-64C015E667A3}"/>
              </a:ext>
            </a:extLst>
          </p:cNvPr>
          <p:cNvGrpSpPr/>
          <p:nvPr/>
        </p:nvGrpSpPr>
        <p:grpSpPr>
          <a:xfrm>
            <a:off x="7620000" y="7836322"/>
            <a:ext cx="8302991" cy="1269578"/>
            <a:chOff x="7620000" y="7836322"/>
            <a:chExt cx="8302991" cy="1269578"/>
          </a:xfrm>
        </p:grpSpPr>
        <p:grpSp>
          <p:nvGrpSpPr>
            <p:cNvPr id="40" name="Group 12">
              <a:extLst>
                <a:ext uri="{FF2B5EF4-FFF2-40B4-BE49-F238E27FC236}">
                  <a16:creationId xmlns:a16="http://schemas.microsoft.com/office/drawing/2014/main" id="{745C8F5A-208C-4E50-8966-E04DA157EA07}"/>
                </a:ext>
              </a:extLst>
            </p:cNvPr>
            <p:cNvGrpSpPr/>
            <p:nvPr/>
          </p:nvGrpSpPr>
          <p:grpSpPr>
            <a:xfrm>
              <a:off x="7876800" y="7836322"/>
              <a:ext cx="8046191" cy="1269578"/>
              <a:chOff x="0" y="0"/>
              <a:chExt cx="2119161" cy="405350"/>
            </a:xfrm>
            <a:effectLst>
              <a:outerShdw blurRad="127000" sx="101000" sy="101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CA388C79-ED7B-42BC-AF2F-2D48E9352954}"/>
                  </a:ext>
                </a:extLst>
              </p:cNvPr>
              <p:cNvSpPr/>
              <p:nvPr/>
            </p:nvSpPr>
            <p:spPr>
              <a:xfrm>
                <a:off x="0" y="0"/>
                <a:ext cx="2119161" cy="405350"/>
              </a:xfrm>
              <a:custGeom>
                <a:avLst/>
                <a:gdLst/>
                <a:ahLst/>
                <a:cxnLst/>
                <a:rect l="l" t="t" r="r" b="b"/>
                <a:pathLst>
                  <a:path w="2119161" h="405350">
                    <a:moveTo>
                      <a:pt x="71202" y="0"/>
                    </a:moveTo>
                    <a:lnTo>
                      <a:pt x="2047960" y="0"/>
                    </a:lnTo>
                    <a:cubicBezTo>
                      <a:pt x="2087283" y="0"/>
                      <a:pt x="2119161" y="31878"/>
                      <a:pt x="2119161" y="71202"/>
                    </a:cubicBezTo>
                    <a:lnTo>
                      <a:pt x="2119161" y="334148"/>
                    </a:lnTo>
                    <a:cubicBezTo>
                      <a:pt x="2119161" y="353032"/>
                      <a:pt x="2111660" y="371143"/>
                      <a:pt x="2098307" y="384496"/>
                    </a:cubicBezTo>
                    <a:cubicBezTo>
                      <a:pt x="2084954" y="397848"/>
                      <a:pt x="2066844" y="405350"/>
                      <a:pt x="2047960" y="405350"/>
                    </a:cubicBezTo>
                    <a:lnTo>
                      <a:pt x="71202" y="405350"/>
                    </a:lnTo>
                    <a:cubicBezTo>
                      <a:pt x="52318" y="405350"/>
                      <a:pt x="34207" y="397848"/>
                      <a:pt x="20854" y="384496"/>
                    </a:cubicBezTo>
                    <a:cubicBezTo>
                      <a:pt x="7502" y="371143"/>
                      <a:pt x="0" y="353032"/>
                      <a:pt x="0" y="334148"/>
                    </a:cubicBezTo>
                    <a:lnTo>
                      <a:pt x="0" y="71202"/>
                    </a:lnTo>
                    <a:cubicBezTo>
                      <a:pt x="0" y="52318"/>
                      <a:pt x="7502" y="34207"/>
                      <a:pt x="20854" y="20854"/>
                    </a:cubicBezTo>
                    <a:cubicBezTo>
                      <a:pt x="34207" y="7502"/>
                      <a:pt x="52318" y="0"/>
                      <a:pt x="71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42" name="TextBox 14">
                <a:extLst>
                  <a:ext uri="{FF2B5EF4-FFF2-40B4-BE49-F238E27FC236}">
                    <a16:creationId xmlns:a16="http://schemas.microsoft.com/office/drawing/2014/main" id="{AE63F232-B3A3-4E4C-BDB3-25410C2892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119161" cy="452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7" name="TextBox 34">
              <a:extLst>
                <a:ext uri="{FF2B5EF4-FFF2-40B4-BE49-F238E27FC236}">
                  <a16:creationId xmlns:a16="http://schemas.microsoft.com/office/drawing/2014/main" id="{780E92DD-EAC1-40DE-9CF8-02E43EF7DF51}"/>
                </a:ext>
              </a:extLst>
            </p:cNvPr>
            <p:cNvSpPr txBox="1"/>
            <p:nvPr/>
          </p:nvSpPr>
          <p:spPr>
            <a:xfrm>
              <a:off x="8689970" y="8253006"/>
              <a:ext cx="6216614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ko-KR" altLang="en-US" sz="3000">
                  <a:solidFill>
                    <a:schemeClr val="tx2">
                      <a:lumMod val="60000"/>
                      <a:lumOff val="40000"/>
                    </a:schemeClr>
                  </a:solidFill>
                  <a:ea typeface="각진펜 Bold"/>
                </a:rPr>
                <a:t>질의 응답</a:t>
              </a:r>
              <a:endParaRPr lang="en-US" sz="30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endParaRPr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B086D553-F955-4B86-AB20-C439BD86CB33}"/>
                </a:ext>
              </a:extLst>
            </p:cNvPr>
            <p:cNvSpPr/>
            <p:nvPr/>
          </p:nvSpPr>
          <p:spPr>
            <a:xfrm>
              <a:off x="7620000" y="8088646"/>
              <a:ext cx="780298" cy="78029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</p:sp>
        <p:sp>
          <p:nvSpPr>
            <p:cNvPr id="57" name="TextBox 31">
              <a:extLst>
                <a:ext uri="{FF2B5EF4-FFF2-40B4-BE49-F238E27FC236}">
                  <a16:creationId xmlns:a16="http://schemas.microsoft.com/office/drawing/2014/main" id="{76FB2DC8-FD63-488D-92B0-ED0092E4D7C8}"/>
                </a:ext>
              </a:extLst>
            </p:cNvPr>
            <p:cNvSpPr txBox="1"/>
            <p:nvPr/>
          </p:nvSpPr>
          <p:spPr>
            <a:xfrm>
              <a:off x="7641861" y="8232932"/>
              <a:ext cx="736576" cy="48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000">
                  <a:solidFill>
                    <a:srgbClr val="FFFFFF"/>
                  </a:solidFill>
                  <a:latin typeface="각진펜 Bold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56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5">
            <a:extLst>
              <a:ext uri="{FF2B5EF4-FFF2-40B4-BE49-F238E27FC236}">
                <a16:creationId xmlns:a16="http://schemas.microsoft.com/office/drawing/2014/main" id="{83FFFAD1-038E-4345-958A-2BE9346FC888}"/>
              </a:ext>
            </a:extLst>
          </p:cNvPr>
          <p:cNvSpPr txBox="1"/>
          <p:nvPr/>
        </p:nvSpPr>
        <p:spPr>
          <a:xfrm>
            <a:off x="1469373" y="5721572"/>
            <a:ext cx="11027547" cy="2023246"/>
          </a:xfrm>
          <a:prstGeom prst="rect">
            <a:avLst/>
          </a:prstGeom>
          <a:effectLst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 lang="ko-KR" altLang="en-US">
              <a:latin typeface="각진펜 Bold" panose="020B0600000101010101" charset="-127"/>
              <a:ea typeface="각진펜 Bold" panose="020B0600000101010101" charset="-127"/>
            </a:endParaRPr>
          </a:p>
          <a:p>
            <a:pPr algn="l">
              <a:lnSpc>
                <a:spcPts val="14301"/>
              </a:lnSpc>
            </a:pPr>
            <a:r>
              <a:rPr lang="ko-KR" altLang="en-US" sz="11173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프로젝트 개요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DA615652-9546-4135-972F-7B4D6AAC6B97}"/>
              </a:ext>
            </a:extLst>
          </p:cNvPr>
          <p:cNvSpPr txBox="1"/>
          <p:nvPr/>
        </p:nvSpPr>
        <p:spPr>
          <a:xfrm>
            <a:off x="1524000" y="7778213"/>
            <a:ext cx="11305927" cy="4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ko-KR" altLang="en-US" sz="2500">
                <a:solidFill>
                  <a:srgbClr val="000000"/>
                </a:solidFill>
                <a:latin typeface="각진펜"/>
                <a:ea typeface="각진펜"/>
              </a:rPr>
              <a:t>제안 배경 </a:t>
            </a:r>
            <a:r>
              <a:rPr lang="en-US" altLang="ko-KR" sz="2500">
                <a:solidFill>
                  <a:srgbClr val="000000"/>
                </a:solidFill>
                <a:latin typeface="각진펜"/>
                <a:ea typeface="각진펜"/>
              </a:rPr>
              <a:t>/ </a:t>
            </a:r>
            <a:r>
              <a:rPr lang="ko-KR" altLang="en-US" sz="2500">
                <a:solidFill>
                  <a:srgbClr val="000000"/>
                </a:solidFill>
                <a:latin typeface="각진펜"/>
                <a:ea typeface="각진펜"/>
              </a:rPr>
              <a:t>개발 목표 </a:t>
            </a:r>
            <a:r>
              <a:rPr lang="en-US" altLang="ko-KR" sz="2500">
                <a:solidFill>
                  <a:srgbClr val="000000"/>
                </a:solidFill>
                <a:latin typeface="각진펜"/>
                <a:ea typeface="각진펜"/>
              </a:rPr>
              <a:t>/ </a:t>
            </a:r>
            <a:r>
              <a:rPr lang="ko-KR" altLang="en-US" sz="2500">
                <a:solidFill>
                  <a:srgbClr val="000000"/>
                </a:solidFill>
                <a:latin typeface="각진펜"/>
                <a:ea typeface="각진펜"/>
              </a:rPr>
              <a:t>주요 기능</a:t>
            </a:r>
            <a:endParaRPr lang="en-US" sz="250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12" name="Freeform 25">
            <a:extLst>
              <a:ext uri="{FF2B5EF4-FFF2-40B4-BE49-F238E27FC236}">
                <a16:creationId xmlns:a16="http://schemas.microsoft.com/office/drawing/2014/main" id="{46893C09-E813-4996-94DB-76346AD6EF5D}"/>
              </a:ext>
            </a:extLst>
          </p:cNvPr>
          <p:cNvSpPr/>
          <p:nvPr/>
        </p:nvSpPr>
        <p:spPr>
          <a:xfrm>
            <a:off x="1497082" y="5067300"/>
            <a:ext cx="780298" cy="78029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B44E436C-184D-4561-8D65-B01DE4B7E73F}"/>
              </a:ext>
            </a:extLst>
          </p:cNvPr>
          <p:cNvSpPr txBox="1"/>
          <p:nvPr/>
        </p:nvSpPr>
        <p:spPr>
          <a:xfrm>
            <a:off x="1518943" y="5219132"/>
            <a:ext cx="736576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000">
                <a:solidFill>
                  <a:srgbClr val="FFFFFF"/>
                </a:solidFill>
                <a:latin typeface="각진펜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3132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F9A20759-10E4-4E97-BAE0-A8EA4B0F1719}"/>
              </a:ext>
            </a:extLst>
          </p:cNvPr>
          <p:cNvGrpSpPr/>
          <p:nvPr/>
        </p:nvGrpSpPr>
        <p:grpSpPr>
          <a:xfrm>
            <a:off x="1447800" y="266700"/>
            <a:ext cx="15392400" cy="1062814"/>
            <a:chOff x="0" y="0"/>
            <a:chExt cx="3769848" cy="279918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499E8C53-C5F7-49AD-BA06-BA03C143DE68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F630A88F-FCB4-4495-A5DD-0303FB12B648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15">
            <a:extLst>
              <a:ext uri="{FF2B5EF4-FFF2-40B4-BE49-F238E27FC236}">
                <a16:creationId xmlns:a16="http://schemas.microsoft.com/office/drawing/2014/main" id="{F614E153-ABCA-446B-BF76-04C041735056}"/>
              </a:ext>
            </a:extLst>
          </p:cNvPr>
          <p:cNvGrpSpPr/>
          <p:nvPr/>
        </p:nvGrpSpPr>
        <p:grpSpPr>
          <a:xfrm>
            <a:off x="2286000" y="238274"/>
            <a:ext cx="2007831" cy="931897"/>
            <a:chOff x="0" y="-47625"/>
            <a:chExt cx="528811" cy="245438"/>
          </a:xfrm>
        </p:grpSpPr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9BE51142-1F29-4EF2-8D2D-034356D36552}"/>
                </a:ext>
              </a:extLst>
            </p:cNvPr>
            <p:cNvSpPr/>
            <p:nvPr/>
          </p:nvSpPr>
          <p:spPr>
            <a:xfrm>
              <a:off x="0" y="0"/>
              <a:ext cx="528811" cy="197813"/>
            </a:xfrm>
            <a:custGeom>
              <a:avLst/>
              <a:gdLst/>
              <a:ahLst/>
              <a:cxnLst/>
              <a:rect l="l" t="t" r="r" b="b"/>
              <a:pathLst>
                <a:path w="528811" h="197813">
                  <a:moveTo>
                    <a:pt x="98906" y="0"/>
                  </a:moveTo>
                  <a:lnTo>
                    <a:pt x="429905" y="0"/>
                  </a:lnTo>
                  <a:cubicBezTo>
                    <a:pt x="456137" y="0"/>
                    <a:pt x="481294" y="10420"/>
                    <a:pt x="499842" y="28969"/>
                  </a:cubicBezTo>
                  <a:cubicBezTo>
                    <a:pt x="518391" y="47518"/>
                    <a:pt x="528811" y="72675"/>
                    <a:pt x="528811" y="98906"/>
                  </a:cubicBezTo>
                  <a:lnTo>
                    <a:pt x="528811" y="98906"/>
                  </a:lnTo>
                  <a:cubicBezTo>
                    <a:pt x="528811" y="153531"/>
                    <a:pt x="484529" y="197813"/>
                    <a:pt x="429905" y="197813"/>
                  </a:cubicBezTo>
                  <a:lnTo>
                    <a:pt x="98906" y="197813"/>
                  </a:lnTo>
                  <a:cubicBezTo>
                    <a:pt x="72675" y="197813"/>
                    <a:pt x="47518" y="187392"/>
                    <a:pt x="28969" y="168844"/>
                  </a:cubicBezTo>
                  <a:cubicBezTo>
                    <a:pt x="10420" y="150295"/>
                    <a:pt x="0" y="125138"/>
                    <a:pt x="0" y="98906"/>
                  </a:cubicBezTo>
                  <a:lnTo>
                    <a:pt x="0" y="98906"/>
                  </a:lnTo>
                  <a:cubicBezTo>
                    <a:pt x="0" y="72675"/>
                    <a:pt x="10420" y="47518"/>
                    <a:pt x="28969" y="28969"/>
                  </a:cubicBezTo>
                  <a:cubicBezTo>
                    <a:pt x="47518" y="10420"/>
                    <a:pt x="72675" y="0"/>
                    <a:pt x="989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FD9AF686-FE22-4574-863A-CEDA09A4169C}"/>
                </a:ext>
              </a:extLst>
            </p:cNvPr>
            <p:cNvSpPr txBox="1"/>
            <p:nvPr/>
          </p:nvSpPr>
          <p:spPr>
            <a:xfrm>
              <a:off x="0" y="-47625"/>
              <a:ext cx="528811" cy="24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67">
            <a:extLst>
              <a:ext uri="{FF2B5EF4-FFF2-40B4-BE49-F238E27FC236}">
                <a16:creationId xmlns:a16="http://schemas.microsoft.com/office/drawing/2014/main" id="{9398D4B4-CDE3-493F-A1AE-A4E719E5F852}"/>
              </a:ext>
            </a:extLst>
          </p:cNvPr>
          <p:cNvSpPr txBox="1"/>
          <p:nvPr/>
        </p:nvSpPr>
        <p:spPr>
          <a:xfrm>
            <a:off x="2971800" y="571500"/>
            <a:ext cx="736576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spc="396">
                <a:solidFill>
                  <a:schemeClr val="bg1"/>
                </a:solidFill>
                <a:latin typeface="각진펜 Bold"/>
              </a:rPr>
              <a:t>01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F10E7699-107A-48AA-90A3-E0FF0F32A0F0}"/>
              </a:ext>
            </a:extLst>
          </p:cNvPr>
          <p:cNvSpPr txBox="1"/>
          <p:nvPr/>
        </p:nvSpPr>
        <p:spPr>
          <a:xfrm>
            <a:off x="3811975" y="8648700"/>
            <a:ext cx="10664051" cy="440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ko-KR" altLang="en-US" sz="3200">
                <a:latin typeface="각진펜 Bold" panose="020B0600000101010101" charset="-127"/>
                <a:ea typeface="각진펜 Bold" panose="020B0600000101010101" charset="-127"/>
              </a:rPr>
              <a:t>코로나 이전 대비</a:t>
            </a:r>
            <a:r>
              <a:rPr lang="en-US" altLang="ko-KR" sz="3200">
                <a:latin typeface="각진펜 Bold" panose="020B0600000101010101" charset="-127"/>
                <a:ea typeface="각진펜 Bold" panose="020B0600000101010101" charset="-127"/>
              </a:rPr>
              <a:t>, “</a:t>
            </a:r>
            <a:r>
              <a:rPr lang="ko-KR" altLang="en-US" sz="3200">
                <a:latin typeface="각진펜 Bold" panose="020B0600000101010101" charset="-127"/>
                <a:ea typeface="각진펜 Bold" panose="020B0600000101010101" charset="-127"/>
              </a:rPr>
              <a:t>반려식물</a:t>
            </a:r>
            <a:r>
              <a:rPr lang="en-US" altLang="ko-KR" sz="3200">
                <a:latin typeface="각진펜 Bold" panose="020B0600000101010101" charset="-127"/>
                <a:ea typeface="각진펜 Bold" panose="020B0600000101010101" charset="-127"/>
              </a:rPr>
              <a:t>“ </a:t>
            </a:r>
            <a:r>
              <a:rPr lang="ko-KR" altLang="en-US" sz="3200">
                <a:latin typeface="각진펜 Bold" panose="020B0600000101010101" charset="-127"/>
                <a:ea typeface="각진펜 Bold" panose="020B0600000101010101" charset="-127"/>
              </a:rPr>
              <a:t>에 대한 사람들의 관심 증가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4A9005-1D21-445C-83FD-DEA7ECD5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977" y="1714500"/>
            <a:ext cx="8816045" cy="6236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TextBox 18">
            <a:extLst>
              <a:ext uri="{FF2B5EF4-FFF2-40B4-BE49-F238E27FC236}">
                <a16:creationId xmlns:a16="http://schemas.microsoft.com/office/drawing/2014/main" id="{B52304D8-CFE4-4AD7-928B-293218361032}"/>
              </a:ext>
            </a:extLst>
          </p:cNvPr>
          <p:cNvSpPr txBox="1"/>
          <p:nvPr/>
        </p:nvSpPr>
        <p:spPr>
          <a:xfrm>
            <a:off x="4537445" y="369482"/>
            <a:ext cx="10406896" cy="7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프로젝트 개요 </a:t>
            </a:r>
            <a:r>
              <a:rPr lang="en-US" altLang="ko-KR" sz="45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- </a:t>
            </a:r>
            <a:r>
              <a:rPr lang="ko-KR" altLang="en-US" sz="45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제안 배경</a:t>
            </a:r>
            <a:endParaRPr lang="en-US" sz="4500">
              <a:solidFill>
                <a:schemeClr val="tx2">
                  <a:lumMod val="60000"/>
                  <a:lumOff val="40000"/>
                </a:schemeClr>
              </a:solidFill>
              <a:ea typeface="각진펜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7A58D0-D072-4D19-B7C2-5DF64C140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925" y="4533900"/>
            <a:ext cx="4124888" cy="2027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65F195-31B1-47B9-B59D-7580C6D34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86" y="2428630"/>
            <a:ext cx="3626555" cy="2200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52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2">
            <a:extLst>
              <a:ext uri="{FF2B5EF4-FFF2-40B4-BE49-F238E27FC236}">
                <a16:creationId xmlns:a16="http://schemas.microsoft.com/office/drawing/2014/main" id="{53483B4C-5D13-4A79-92DF-E26C34406517}"/>
              </a:ext>
            </a:extLst>
          </p:cNvPr>
          <p:cNvGrpSpPr/>
          <p:nvPr/>
        </p:nvGrpSpPr>
        <p:grpSpPr>
          <a:xfrm>
            <a:off x="1447800" y="266700"/>
            <a:ext cx="15392400" cy="1062814"/>
            <a:chOff x="0" y="0"/>
            <a:chExt cx="3769848" cy="279918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DA7FC8D-AA34-45EE-AD68-A26197BB1633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FEDD552C-F2D2-4DCE-BEFB-8CC55D0A411C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52">
            <a:extLst>
              <a:ext uri="{FF2B5EF4-FFF2-40B4-BE49-F238E27FC236}">
                <a16:creationId xmlns:a16="http://schemas.microsoft.com/office/drawing/2014/main" id="{9B81D91A-6E18-4A93-8627-9DE2813F3B21}"/>
              </a:ext>
            </a:extLst>
          </p:cNvPr>
          <p:cNvSpPr txBox="1"/>
          <p:nvPr/>
        </p:nvSpPr>
        <p:spPr>
          <a:xfrm>
            <a:off x="1694090" y="8648700"/>
            <a:ext cx="14899821" cy="440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ko-KR" sz="3200">
                <a:latin typeface="각진펜 Bold" panose="020B0600000101010101" charset="-127"/>
                <a:ea typeface="각진펜 Bold" panose="020B0600000101010101" charset="-127"/>
              </a:rPr>
              <a:t>But, </a:t>
            </a:r>
            <a:r>
              <a:rPr lang="ko-KR" altLang="en-US" sz="3200">
                <a:latin typeface="각진펜 Bold" panose="020B0600000101010101" charset="-127"/>
                <a:ea typeface="각진펜 Bold" panose="020B0600000101010101" charset="-127"/>
              </a:rPr>
              <a:t>식물 관리의 어려움과 바쁜 현대인들의 시간 부족으로 식물 관리 실패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F4A87E-7BDE-4088-9C38-A6B69768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27" y="2074457"/>
            <a:ext cx="9294073" cy="5888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D4CE8A-CBDD-46C4-B745-78A9D2D2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818" y="2074456"/>
            <a:ext cx="4731785" cy="5888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oup 15">
            <a:extLst>
              <a:ext uri="{FF2B5EF4-FFF2-40B4-BE49-F238E27FC236}">
                <a16:creationId xmlns:a16="http://schemas.microsoft.com/office/drawing/2014/main" id="{0F81C6AB-6D1F-4DC8-9EB0-97320F258A10}"/>
              </a:ext>
            </a:extLst>
          </p:cNvPr>
          <p:cNvGrpSpPr/>
          <p:nvPr/>
        </p:nvGrpSpPr>
        <p:grpSpPr>
          <a:xfrm>
            <a:off x="2286000" y="238274"/>
            <a:ext cx="2007831" cy="931897"/>
            <a:chOff x="0" y="-47625"/>
            <a:chExt cx="528811" cy="245438"/>
          </a:xfrm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E6E1297-CEFF-4FC6-B047-89E09133A974}"/>
                </a:ext>
              </a:extLst>
            </p:cNvPr>
            <p:cNvSpPr/>
            <p:nvPr/>
          </p:nvSpPr>
          <p:spPr>
            <a:xfrm>
              <a:off x="0" y="0"/>
              <a:ext cx="528811" cy="197813"/>
            </a:xfrm>
            <a:custGeom>
              <a:avLst/>
              <a:gdLst/>
              <a:ahLst/>
              <a:cxnLst/>
              <a:rect l="l" t="t" r="r" b="b"/>
              <a:pathLst>
                <a:path w="528811" h="197813">
                  <a:moveTo>
                    <a:pt x="98906" y="0"/>
                  </a:moveTo>
                  <a:lnTo>
                    <a:pt x="429905" y="0"/>
                  </a:lnTo>
                  <a:cubicBezTo>
                    <a:pt x="456137" y="0"/>
                    <a:pt x="481294" y="10420"/>
                    <a:pt x="499842" y="28969"/>
                  </a:cubicBezTo>
                  <a:cubicBezTo>
                    <a:pt x="518391" y="47518"/>
                    <a:pt x="528811" y="72675"/>
                    <a:pt x="528811" y="98906"/>
                  </a:cubicBezTo>
                  <a:lnTo>
                    <a:pt x="528811" y="98906"/>
                  </a:lnTo>
                  <a:cubicBezTo>
                    <a:pt x="528811" y="153531"/>
                    <a:pt x="484529" y="197813"/>
                    <a:pt x="429905" y="197813"/>
                  </a:cubicBezTo>
                  <a:lnTo>
                    <a:pt x="98906" y="197813"/>
                  </a:lnTo>
                  <a:cubicBezTo>
                    <a:pt x="72675" y="197813"/>
                    <a:pt x="47518" y="187392"/>
                    <a:pt x="28969" y="168844"/>
                  </a:cubicBezTo>
                  <a:cubicBezTo>
                    <a:pt x="10420" y="150295"/>
                    <a:pt x="0" y="125138"/>
                    <a:pt x="0" y="98906"/>
                  </a:cubicBezTo>
                  <a:lnTo>
                    <a:pt x="0" y="98906"/>
                  </a:lnTo>
                  <a:cubicBezTo>
                    <a:pt x="0" y="72675"/>
                    <a:pt x="10420" y="47518"/>
                    <a:pt x="28969" y="28969"/>
                  </a:cubicBezTo>
                  <a:cubicBezTo>
                    <a:pt x="47518" y="10420"/>
                    <a:pt x="72675" y="0"/>
                    <a:pt x="989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C4DBF749-0C63-4AAC-A46A-2697F8E168BD}"/>
                </a:ext>
              </a:extLst>
            </p:cNvPr>
            <p:cNvSpPr txBox="1"/>
            <p:nvPr/>
          </p:nvSpPr>
          <p:spPr>
            <a:xfrm>
              <a:off x="0" y="-47625"/>
              <a:ext cx="528811" cy="24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67">
            <a:extLst>
              <a:ext uri="{FF2B5EF4-FFF2-40B4-BE49-F238E27FC236}">
                <a16:creationId xmlns:a16="http://schemas.microsoft.com/office/drawing/2014/main" id="{1AB454A4-EC46-4F7E-B300-63A5269C5211}"/>
              </a:ext>
            </a:extLst>
          </p:cNvPr>
          <p:cNvSpPr txBox="1"/>
          <p:nvPr/>
        </p:nvSpPr>
        <p:spPr>
          <a:xfrm>
            <a:off x="2971800" y="571500"/>
            <a:ext cx="736576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spc="396">
                <a:solidFill>
                  <a:schemeClr val="bg1"/>
                </a:solidFill>
                <a:latin typeface="각진펜 Bold"/>
              </a:rPr>
              <a:t>01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3C486685-886F-4076-8AB2-74A6F0B2B893}"/>
              </a:ext>
            </a:extLst>
          </p:cNvPr>
          <p:cNvSpPr txBox="1"/>
          <p:nvPr/>
        </p:nvSpPr>
        <p:spPr>
          <a:xfrm>
            <a:off x="4537445" y="369482"/>
            <a:ext cx="104068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프로젝트 개요 </a:t>
            </a:r>
            <a:r>
              <a:rPr lang="en-US" altLang="ko-KR" sz="45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- </a:t>
            </a:r>
            <a:r>
              <a:rPr lang="ko-KR" altLang="en-US" sz="45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제안 배경</a:t>
            </a:r>
            <a:endParaRPr lang="en-US" sz="4500">
              <a:solidFill>
                <a:schemeClr val="tx2">
                  <a:lumMod val="60000"/>
                  <a:lumOff val="40000"/>
                </a:schemeClr>
              </a:solidFill>
              <a:ea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17969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2">
            <a:extLst>
              <a:ext uri="{FF2B5EF4-FFF2-40B4-BE49-F238E27FC236}">
                <a16:creationId xmlns:a16="http://schemas.microsoft.com/office/drawing/2014/main" id="{D0D11C75-F394-4B70-B868-5F388EAC5208}"/>
              </a:ext>
            </a:extLst>
          </p:cNvPr>
          <p:cNvGrpSpPr/>
          <p:nvPr/>
        </p:nvGrpSpPr>
        <p:grpSpPr>
          <a:xfrm>
            <a:off x="1447800" y="266700"/>
            <a:ext cx="15392400" cy="1062814"/>
            <a:chOff x="0" y="0"/>
            <a:chExt cx="3769848" cy="279918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AB988C79-C2B5-4B43-91AC-F8FCA22285C8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53" name="TextBox 14">
              <a:extLst>
                <a:ext uri="{FF2B5EF4-FFF2-40B4-BE49-F238E27FC236}">
                  <a16:creationId xmlns:a16="http://schemas.microsoft.com/office/drawing/2014/main" id="{4FE81885-28B2-4F8C-BA58-45D75F682FE1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8" name="Group 18">
            <a:extLst>
              <a:ext uri="{FF2B5EF4-FFF2-40B4-BE49-F238E27FC236}">
                <a16:creationId xmlns:a16="http://schemas.microsoft.com/office/drawing/2014/main" id="{2E4913BB-29EE-48B4-A883-2A40B98FBC4F}"/>
              </a:ext>
            </a:extLst>
          </p:cNvPr>
          <p:cNvGrpSpPr/>
          <p:nvPr/>
        </p:nvGrpSpPr>
        <p:grpSpPr>
          <a:xfrm>
            <a:off x="9532913" y="4074084"/>
            <a:ext cx="5695591" cy="1536217"/>
            <a:chOff x="0" y="0"/>
            <a:chExt cx="2015890" cy="574716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F23A1C24-3453-4B4F-BF58-06EBD6878147}"/>
                </a:ext>
              </a:extLst>
            </p:cNvPr>
            <p:cNvSpPr/>
            <p:nvPr/>
          </p:nvSpPr>
          <p:spPr>
            <a:xfrm>
              <a:off x="0" y="0"/>
              <a:ext cx="2015890" cy="574716"/>
            </a:xfrm>
            <a:custGeom>
              <a:avLst/>
              <a:gdLst/>
              <a:ahLst/>
              <a:cxnLst/>
              <a:rect l="l" t="t" r="r" b="b"/>
              <a:pathLst>
                <a:path w="2015890" h="574716">
                  <a:moveTo>
                    <a:pt x="40459" y="0"/>
                  </a:moveTo>
                  <a:lnTo>
                    <a:pt x="1975431" y="0"/>
                  </a:lnTo>
                  <a:cubicBezTo>
                    <a:pt x="1997775" y="0"/>
                    <a:pt x="2015890" y="18114"/>
                    <a:pt x="2015890" y="40459"/>
                  </a:cubicBezTo>
                  <a:lnTo>
                    <a:pt x="2015890" y="534257"/>
                  </a:lnTo>
                  <a:cubicBezTo>
                    <a:pt x="2015890" y="544987"/>
                    <a:pt x="2011627" y="555278"/>
                    <a:pt x="2004039" y="562865"/>
                  </a:cubicBezTo>
                  <a:cubicBezTo>
                    <a:pt x="1996452" y="570453"/>
                    <a:pt x="1986161" y="574716"/>
                    <a:pt x="1975431" y="574716"/>
                  </a:cubicBezTo>
                  <a:lnTo>
                    <a:pt x="40459" y="574716"/>
                  </a:lnTo>
                  <a:cubicBezTo>
                    <a:pt x="18114" y="574716"/>
                    <a:pt x="0" y="556602"/>
                    <a:pt x="0" y="534257"/>
                  </a:cubicBezTo>
                  <a:lnTo>
                    <a:pt x="0" y="40459"/>
                  </a:lnTo>
                  <a:cubicBezTo>
                    <a:pt x="0" y="18114"/>
                    <a:pt x="18114" y="0"/>
                    <a:pt x="404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50" name="TextBox 20">
              <a:extLst>
                <a:ext uri="{FF2B5EF4-FFF2-40B4-BE49-F238E27FC236}">
                  <a16:creationId xmlns:a16="http://schemas.microsoft.com/office/drawing/2014/main" id="{29F6F399-A7DF-46E1-B60C-A5E20A33A23A}"/>
                </a:ext>
              </a:extLst>
            </p:cNvPr>
            <p:cNvSpPr txBox="1"/>
            <p:nvPr/>
          </p:nvSpPr>
          <p:spPr>
            <a:xfrm>
              <a:off x="0" y="-47625"/>
              <a:ext cx="2015890" cy="622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5" name="Group 18">
            <a:extLst>
              <a:ext uri="{FF2B5EF4-FFF2-40B4-BE49-F238E27FC236}">
                <a16:creationId xmlns:a16="http://schemas.microsoft.com/office/drawing/2014/main" id="{D421A61A-D6E9-422E-93C4-D151C923EA61}"/>
              </a:ext>
            </a:extLst>
          </p:cNvPr>
          <p:cNvGrpSpPr/>
          <p:nvPr/>
        </p:nvGrpSpPr>
        <p:grpSpPr>
          <a:xfrm>
            <a:off x="9535545" y="2222612"/>
            <a:ext cx="5695591" cy="1536218"/>
            <a:chOff x="0" y="0"/>
            <a:chExt cx="2015890" cy="574716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B899855-A2B8-4638-941E-3C0E1ADC2EF8}"/>
                </a:ext>
              </a:extLst>
            </p:cNvPr>
            <p:cNvSpPr/>
            <p:nvPr/>
          </p:nvSpPr>
          <p:spPr>
            <a:xfrm>
              <a:off x="0" y="0"/>
              <a:ext cx="2015890" cy="574716"/>
            </a:xfrm>
            <a:custGeom>
              <a:avLst/>
              <a:gdLst/>
              <a:ahLst/>
              <a:cxnLst/>
              <a:rect l="l" t="t" r="r" b="b"/>
              <a:pathLst>
                <a:path w="2015890" h="574716">
                  <a:moveTo>
                    <a:pt x="40459" y="0"/>
                  </a:moveTo>
                  <a:lnTo>
                    <a:pt x="1975431" y="0"/>
                  </a:lnTo>
                  <a:cubicBezTo>
                    <a:pt x="1997775" y="0"/>
                    <a:pt x="2015890" y="18114"/>
                    <a:pt x="2015890" y="40459"/>
                  </a:cubicBezTo>
                  <a:lnTo>
                    <a:pt x="2015890" y="534257"/>
                  </a:lnTo>
                  <a:cubicBezTo>
                    <a:pt x="2015890" y="544987"/>
                    <a:pt x="2011627" y="555278"/>
                    <a:pt x="2004039" y="562865"/>
                  </a:cubicBezTo>
                  <a:cubicBezTo>
                    <a:pt x="1996452" y="570453"/>
                    <a:pt x="1986161" y="574716"/>
                    <a:pt x="1975431" y="574716"/>
                  </a:cubicBezTo>
                  <a:lnTo>
                    <a:pt x="40459" y="574716"/>
                  </a:lnTo>
                  <a:cubicBezTo>
                    <a:pt x="18114" y="574716"/>
                    <a:pt x="0" y="556602"/>
                    <a:pt x="0" y="534257"/>
                  </a:cubicBezTo>
                  <a:lnTo>
                    <a:pt x="0" y="40459"/>
                  </a:lnTo>
                  <a:cubicBezTo>
                    <a:pt x="0" y="18114"/>
                    <a:pt x="18114" y="0"/>
                    <a:pt x="404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47" name="TextBox 20">
              <a:extLst>
                <a:ext uri="{FF2B5EF4-FFF2-40B4-BE49-F238E27FC236}">
                  <a16:creationId xmlns:a16="http://schemas.microsoft.com/office/drawing/2014/main" id="{0FB186B5-812A-403B-BF64-47EE52067C41}"/>
                </a:ext>
              </a:extLst>
            </p:cNvPr>
            <p:cNvSpPr txBox="1"/>
            <p:nvPr/>
          </p:nvSpPr>
          <p:spPr>
            <a:xfrm>
              <a:off x="0" y="-47625"/>
              <a:ext cx="2015890" cy="622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9" name="Group 18">
            <a:extLst>
              <a:ext uri="{FF2B5EF4-FFF2-40B4-BE49-F238E27FC236}">
                <a16:creationId xmlns:a16="http://schemas.microsoft.com/office/drawing/2014/main" id="{50D6DF18-4E71-4120-8DA6-7E05B7DD29D5}"/>
              </a:ext>
            </a:extLst>
          </p:cNvPr>
          <p:cNvGrpSpPr/>
          <p:nvPr/>
        </p:nvGrpSpPr>
        <p:grpSpPr>
          <a:xfrm>
            <a:off x="2931663" y="4083564"/>
            <a:ext cx="5695591" cy="1536217"/>
            <a:chOff x="0" y="0"/>
            <a:chExt cx="2015890" cy="574716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09379663-E663-46B3-AE94-6B886B46A35F}"/>
                </a:ext>
              </a:extLst>
            </p:cNvPr>
            <p:cNvSpPr/>
            <p:nvPr/>
          </p:nvSpPr>
          <p:spPr>
            <a:xfrm>
              <a:off x="0" y="0"/>
              <a:ext cx="2015890" cy="574716"/>
            </a:xfrm>
            <a:custGeom>
              <a:avLst/>
              <a:gdLst/>
              <a:ahLst/>
              <a:cxnLst/>
              <a:rect l="l" t="t" r="r" b="b"/>
              <a:pathLst>
                <a:path w="2015890" h="574716">
                  <a:moveTo>
                    <a:pt x="40459" y="0"/>
                  </a:moveTo>
                  <a:lnTo>
                    <a:pt x="1975431" y="0"/>
                  </a:lnTo>
                  <a:cubicBezTo>
                    <a:pt x="1997775" y="0"/>
                    <a:pt x="2015890" y="18114"/>
                    <a:pt x="2015890" y="40459"/>
                  </a:cubicBezTo>
                  <a:lnTo>
                    <a:pt x="2015890" y="534257"/>
                  </a:lnTo>
                  <a:cubicBezTo>
                    <a:pt x="2015890" y="544987"/>
                    <a:pt x="2011627" y="555278"/>
                    <a:pt x="2004039" y="562865"/>
                  </a:cubicBezTo>
                  <a:cubicBezTo>
                    <a:pt x="1996452" y="570453"/>
                    <a:pt x="1986161" y="574716"/>
                    <a:pt x="1975431" y="574716"/>
                  </a:cubicBezTo>
                  <a:lnTo>
                    <a:pt x="40459" y="574716"/>
                  </a:lnTo>
                  <a:cubicBezTo>
                    <a:pt x="18114" y="574716"/>
                    <a:pt x="0" y="556602"/>
                    <a:pt x="0" y="534257"/>
                  </a:cubicBezTo>
                  <a:lnTo>
                    <a:pt x="0" y="40459"/>
                  </a:lnTo>
                  <a:cubicBezTo>
                    <a:pt x="0" y="18114"/>
                    <a:pt x="18114" y="0"/>
                    <a:pt x="404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11" name="TextBox 20">
              <a:extLst>
                <a:ext uri="{FF2B5EF4-FFF2-40B4-BE49-F238E27FC236}">
                  <a16:creationId xmlns:a16="http://schemas.microsoft.com/office/drawing/2014/main" id="{4629C3E2-8957-4612-A402-E7DE83265A05}"/>
                </a:ext>
              </a:extLst>
            </p:cNvPr>
            <p:cNvSpPr txBox="1"/>
            <p:nvPr/>
          </p:nvSpPr>
          <p:spPr>
            <a:xfrm>
              <a:off x="0" y="-47625"/>
              <a:ext cx="2015890" cy="622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3" name="Group 18">
            <a:extLst>
              <a:ext uri="{FF2B5EF4-FFF2-40B4-BE49-F238E27FC236}">
                <a16:creationId xmlns:a16="http://schemas.microsoft.com/office/drawing/2014/main" id="{8A7B0F6C-EF25-46DD-A48E-863AED78844D}"/>
              </a:ext>
            </a:extLst>
          </p:cNvPr>
          <p:cNvGrpSpPr/>
          <p:nvPr/>
        </p:nvGrpSpPr>
        <p:grpSpPr>
          <a:xfrm>
            <a:off x="2931664" y="2212230"/>
            <a:ext cx="5695591" cy="1536218"/>
            <a:chOff x="0" y="0"/>
            <a:chExt cx="2015890" cy="574716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F26DA499-2EB6-45E6-9889-59EEF11F7DAA}"/>
                </a:ext>
              </a:extLst>
            </p:cNvPr>
            <p:cNvSpPr/>
            <p:nvPr/>
          </p:nvSpPr>
          <p:spPr>
            <a:xfrm>
              <a:off x="0" y="0"/>
              <a:ext cx="2015890" cy="574716"/>
            </a:xfrm>
            <a:custGeom>
              <a:avLst/>
              <a:gdLst/>
              <a:ahLst/>
              <a:cxnLst/>
              <a:rect l="l" t="t" r="r" b="b"/>
              <a:pathLst>
                <a:path w="2015890" h="574716">
                  <a:moveTo>
                    <a:pt x="40459" y="0"/>
                  </a:moveTo>
                  <a:lnTo>
                    <a:pt x="1975431" y="0"/>
                  </a:lnTo>
                  <a:cubicBezTo>
                    <a:pt x="1997775" y="0"/>
                    <a:pt x="2015890" y="18114"/>
                    <a:pt x="2015890" y="40459"/>
                  </a:cubicBezTo>
                  <a:lnTo>
                    <a:pt x="2015890" y="534257"/>
                  </a:lnTo>
                  <a:cubicBezTo>
                    <a:pt x="2015890" y="544987"/>
                    <a:pt x="2011627" y="555278"/>
                    <a:pt x="2004039" y="562865"/>
                  </a:cubicBezTo>
                  <a:cubicBezTo>
                    <a:pt x="1996452" y="570453"/>
                    <a:pt x="1986161" y="574716"/>
                    <a:pt x="1975431" y="574716"/>
                  </a:cubicBezTo>
                  <a:lnTo>
                    <a:pt x="40459" y="574716"/>
                  </a:lnTo>
                  <a:cubicBezTo>
                    <a:pt x="18114" y="574716"/>
                    <a:pt x="0" y="556602"/>
                    <a:pt x="0" y="534257"/>
                  </a:cubicBezTo>
                  <a:lnTo>
                    <a:pt x="0" y="40459"/>
                  </a:lnTo>
                  <a:cubicBezTo>
                    <a:pt x="0" y="18114"/>
                    <a:pt x="18114" y="0"/>
                    <a:pt x="404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05" name="TextBox 20">
              <a:extLst>
                <a:ext uri="{FF2B5EF4-FFF2-40B4-BE49-F238E27FC236}">
                  <a16:creationId xmlns:a16="http://schemas.microsoft.com/office/drawing/2014/main" id="{C856DDAE-1F4B-4DE4-AD29-1D22F324FD31}"/>
                </a:ext>
              </a:extLst>
            </p:cNvPr>
            <p:cNvSpPr txBox="1"/>
            <p:nvPr/>
          </p:nvSpPr>
          <p:spPr>
            <a:xfrm>
              <a:off x="0" y="-47625"/>
              <a:ext cx="2015890" cy="622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FBD5AB25-A461-461F-AD7D-865C7DFC6956}"/>
              </a:ext>
            </a:extLst>
          </p:cNvPr>
          <p:cNvGrpSpPr/>
          <p:nvPr/>
        </p:nvGrpSpPr>
        <p:grpSpPr>
          <a:xfrm>
            <a:off x="2286000" y="238274"/>
            <a:ext cx="2007831" cy="931897"/>
            <a:chOff x="0" y="-47625"/>
            <a:chExt cx="528811" cy="245438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47B24424-4B4C-4213-B02D-0E05931BEB18}"/>
                </a:ext>
              </a:extLst>
            </p:cNvPr>
            <p:cNvSpPr/>
            <p:nvPr/>
          </p:nvSpPr>
          <p:spPr>
            <a:xfrm>
              <a:off x="0" y="0"/>
              <a:ext cx="528811" cy="197813"/>
            </a:xfrm>
            <a:custGeom>
              <a:avLst/>
              <a:gdLst/>
              <a:ahLst/>
              <a:cxnLst/>
              <a:rect l="l" t="t" r="r" b="b"/>
              <a:pathLst>
                <a:path w="528811" h="197813">
                  <a:moveTo>
                    <a:pt x="98906" y="0"/>
                  </a:moveTo>
                  <a:lnTo>
                    <a:pt x="429905" y="0"/>
                  </a:lnTo>
                  <a:cubicBezTo>
                    <a:pt x="456137" y="0"/>
                    <a:pt x="481294" y="10420"/>
                    <a:pt x="499842" y="28969"/>
                  </a:cubicBezTo>
                  <a:cubicBezTo>
                    <a:pt x="518391" y="47518"/>
                    <a:pt x="528811" y="72675"/>
                    <a:pt x="528811" y="98906"/>
                  </a:cubicBezTo>
                  <a:lnTo>
                    <a:pt x="528811" y="98906"/>
                  </a:lnTo>
                  <a:cubicBezTo>
                    <a:pt x="528811" y="153531"/>
                    <a:pt x="484529" y="197813"/>
                    <a:pt x="429905" y="197813"/>
                  </a:cubicBezTo>
                  <a:lnTo>
                    <a:pt x="98906" y="197813"/>
                  </a:lnTo>
                  <a:cubicBezTo>
                    <a:pt x="72675" y="197813"/>
                    <a:pt x="47518" y="187392"/>
                    <a:pt x="28969" y="168844"/>
                  </a:cubicBezTo>
                  <a:cubicBezTo>
                    <a:pt x="10420" y="150295"/>
                    <a:pt x="0" y="125138"/>
                    <a:pt x="0" y="98906"/>
                  </a:cubicBezTo>
                  <a:lnTo>
                    <a:pt x="0" y="98906"/>
                  </a:lnTo>
                  <a:cubicBezTo>
                    <a:pt x="0" y="72675"/>
                    <a:pt x="10420" y="47518"/>
                    <a:pt x="28969" y="28969"/>
                  </a:cubicBezTo>
                  <a:cubicBezTo>
                    <a:pt x="47518" y="10420"/>
                    <a:pt x="72675" y="0"/>
                    <a:pt x="989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5C98451-9A72-4F68-9588-6C5C72023148}"/>
                </a:ext>
              </a:extLst>
            </p:cNvPr>
            <p:cNvSpPr txBox="1"/>
            <p:nvPr/>
          </p:nvSpPr>
          <p:spPr>
            <a:xfrm>
              <a:off x="0" y="-47625"/>
              <a:ext cx="528811" cy="24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67">
            <a:extLst>
              <a:ext uri="{FF2B5EF4-FFF2-40B4-BE49-F238E27FC236}">
                <a16:creationId xmlns:a16="http://schemas.microsoft.com/office/drawing/2014/main" id="{8E828C9A-5F53-46DA-8A6D-17D7C3342ACF}"/>
              </a:ext>
            </a:extLst>
          </p:cNvPr>
          <p:cNvSpPr txBox="1"/>
          <p:nvPr/>
        </p:nvSpPr>
        <p:spPr>
          <a:xfrm>
            <a:off x="2971800" y="571500"/>
            <a:ext cx="736576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spc="396">
                <a:solidFill>
                  <a:schemeClr val="bg1"/>
                </a:solidFill>
                <a:latin typeface="각진펜 Bold"/>
              </a:rPr>
              <a:t>01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6CB63F4-B3B8-4C83-BEBC-0AE3DDBF536D}"/>
              </a:ext>
            </a:extLst>
          </p:cNvPr>
          <p:cNvSpPr txBox="1"/>
          <p:nvPr/>
        </p:nvSpPr>
        <p:spPr>
          <a:xfrm>
            <a:off x="4537445" y="369482"/>
            <a:ext cx="104068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프로젝트 개요 </a:t>
            </a:r>
            <a:r>
              <a:rPr lang="en-US" altLang="ko-KR" sz="45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- </a:t>
            </a:r>
            <a:r>
              <a:rPr lang="ko-KR" altLang="en-US" sz="45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개발 목표</a:t>
            </a:r>
            <a:endParaRPr lang="en-US" sz="4500">
              <a:solidFill>
                <a:schemeClr val="tx2">
                  <a:lumMod val="60000"/>
                  <a:lumOff val="40000"/>
                </a:schemeClr>
              </a:solidFill>
              <a:ea typeface="각진펜 Bold"/>
            </a:endParaRPr>
          </a:p>
        </p:txBody>
      </p:sp>
      <p:sp>
        <p:nvSpPr>
          <p:cNvPr id="81" name="AutoShape 24">
            <a:extLst>
              <a:ext uri="{FF2B5EF4-FFF2-40B4-BE49-F238E27FC236}">
                <a16:creationId xmlns:a16="http://schemas.microsoft.com/office/drawing/2014/main" id="{87D2551B-00C0-4A7E-9376-CB5F2C376A90}"/>
              </a:ext>
            </a:extLst>
          </p:cNvPr>
          <p:cNvSpPr/>
          <p:nvPr/>
        </p:nvSpPr>
        <p:spPr>
          <a:xfrm>
            <a:off x="9652002" y="2890905"/>
            <a:ext cx="5441588" cy="35053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B9506E-296C-47F1-A9D4-32CAE471CD9A}"/>
              </a:ext>
            </a:extLst>
          </p:cNvPr>
          <p:cNvSpPr txBox="1"/>
          <p:nvPr/>
        </p:nvSpPr>
        <p:spPr>
          <a:xfrm>
            <a:off x="9652000" y="2242213"/>
            <a:ext cx="2492464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altLang="ko-KR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Problem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223E4D7-E007-48FE-82D7-7078195F097C}"/>
              </a:ext>
            </a:extLst>
          </p:cNvPr>
          <p:cNvSpPr txBox="1"/>
          <p:nvPr/>
        </p:nvSpPr>
        <p:spPr>
          <a:xfrm>
            <a:off x="9652000" y="2980749"/>
            <a:ext cx="4944138" cy="645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</a:rPr>
              <a:t>바쁜 일상 속 시간이 부족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해서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  <a:p>
            <a:pPr algn="just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식물 키우기에 어려움을 겪는 현대인들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85" name="AutoShape 24">
            <a:extLst>
              <a:ext uri="{FF2B5EF4-FFF2-40B4-BE49-F238E27FC236}">
                <a16:creationId xmlns:a16="http://schemas.microsoft.com/office/drawing/2014/main" id="{9F5A506B-CEE7-487A-818C-A27BE1DD701E}"/>
              </a:ext>
            </a:extLst>
          </p:cNvPr>
          <p:cNvSpPr/>
          <p:nvPr/>
        </p:nvSpPr>
        <p:spPr>
          <a:xfrm>
            <a:off x="9659915" y="4731150"/>
            <a:ext cx="5441588" cy="35053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00B3FB-73F0-4E10-AE30-5E3DDD7703DE}"/>
              </a:ext>
            </a:extLst>
          </p:cNvPr>
          <p:cNvSpPr txBox="1"/>
          <p:nvPr/>
        </p:nvSpPr>
        <p:spPr>
          <a:xfrm>
            <a:off x="9659913" y="4082458"/>
            <a:ext cx="2492464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altLang="ko-KR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Solution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E2BDD2-DF11-47A3-8346-E28D6E14C798}"/>
              </a:ext>
            </a:extLst>
          </p:cNvPr>
          <p:cNvSpPr txBox="1"/>
          <p:nvPr/>
        </p:nvSpPr>
        <p:spPr>
          <a:xfrm>
            <a:off x="9647471" y="4847951"/>
            <a:ext cx="5441587" cy="645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4"/>
              </a:lnSpc>
            </a:pPr>
            <a:r>
              <a:rPr lang="en-US" altLang="ko-KR" sz="1600" spc="-4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</a:rPr>
              <a:t>AI</a:t>
            </a:r>
            <a:r>
              <a:rPr lang="ko-KR" altLang="en-US" sz="1600" spc="-4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</a:rPr>
              <a:t>로 판별한 식물 종 맞춤 관리정보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를 디바이스에 저장하여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,</a:t>
            </a:r>
          </a:p>
          <a:p>
            <a:pPr algn="just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</a:rPr>
              <a:t>자동화된 식물관리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를 제공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49" name="TextBox 20">
            <a:extLst>
              <a:ext uri="{FF2B5EF4-FFF2-40B4-BE49-F238E27FC236}">
                <a16:creationId xmlns:a16="http://schemas.microsoft.com/office/drawing/2014/main" id="{AF7E131C-B683-420F-B3C3-582D4F344007}"/>
              </a:ext>
            </a:extLst>
          </p:cNvPr>
          <p:cNvSpPr txBox="1"/>
          <p:nvPr/>
        </p:nvSpPr>
        <p:spPr>
          <a:xfrm>
            <a:off x="2819400" y="2046727"/>
            <a:ext cx="5943600" cy="1808515"/>
          </a:xfrm>
          <a:prstGeom prst="rect">
            <a:avLst/>
          </a:prstGeom>
        </p:spPr>
        <p:txBody>
          <a:bodyPr lIns="49001" tIns="49001" rIns="49001" bIns="49001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53" name="AutoShape 24">
            <a:extLst>
              <a:ext uri="{FF2B5EF4-FFF2-40B4-BE49-F238E27FC236}">
                <a16:creationId xmlns:a16="http://schemas.microsoft.com/office/drawing/2014/main" id="{7720386F-BF44-4F43-AF22-D3811E55DCE1}"/>
              </a:ext>
            </a:extLst>
          </p:cNvPr>
          <p:cNvSpPr/>
          <p:nvPr/>
        </p:nvSpPr>
        <p:spPr>
          <a:xfrm>
            <a:off x="3056864" y="2897359"/>
            <a:ext cx="5441588" cy="35053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8AE4D8-6553-44DF-A279-F971C3BF6441}"/>
              </a:ext>
            </a:extLst>
          </p:cNvPr>
          <p:cNvSpPr txBox="1"/>
          <p:nvPr/>
        </p:nvSpPr>
        <p:spPr>
          <a:xfrm>
            <a:off x="3056862" y="2248667"/>
            <a:ext cx="2492464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altLang="ko-KR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Problem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CAD443-29F7-4FD5-91B1-0A829D96D4A9}"/>
              </a:ext>
            </a:extLst>
          </p:cNvPr>
          <p:cNvSpPr txBox="1"/>
          <p:nvPr/>
        </p:nvSpPr>
        <p:spPr>
          <a:xfrm>
            <a:off x="3056862" y="2987203"/>
            <a:ext cx="4944138" cy="645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</a:rPr>
              <a:t>식물에 대한 지식이 부족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해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  <a:p>
            <a:pPr algn="just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식물 키우기에 어려움을 겪는 일반인들</a:t>
            </a:r>
            <a:endParaRPr lang="en-US" altLang="ko-KR" sz="1600" spc="-4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63" name="AutoShape 24">
            <a:extLst>
              <a:ext uri="{FF2B5EF4-FFF2-40B4-BE49-F238E27FC236}">
                <a16:creationId xmlns:a16="http://schemas.microsoft.com/office/drawing/2014/main" id="{4A6BF7E4-594F-4E78-8865-FED954389457}"/>
              </a:ext>
            </a:extLst>
          </p:cNvPr>
          <p:cNvSpPr/>
          <p:nvPr/>
        </p:nvSpPr>
        <p:spPr>
          <a:xfrm>
            <a:off x="3063205" y="4725392"/>
            <a:ext cx="5441588" cy="35053"/>
          </a:xfrm>
          <a:prstGeom prst="line">
            <a:avLst/>
          </a:prstGeom>
          <a:ln w="28575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9C78F3-E4C3-4A1E-9BBA-595A919560EE}"/>
              </a:ext>
            </a:extLst>
          </p:cNvPr>
          <p:cNvSpPr txBox="1"/>
          <p:nvPr/>
        </p:nvSpPr>
        <p:spPr>
          <a:xfrm>
            <a:off x="3063203" y="4076700"/>
            <a:ext cx="2492464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altLang="ko-KR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Solution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F93DB2-3716-42F6-9AC9-43E7A608AF09}"/>
              </a:ext>
            </a:extLst>
          </p:cNvPr>
          <p:cNvSpPr txBox="1"/>
          <p:nvPr/>
        </p:nvSpPr>
        <p:spPr>
          <a:xfrm>
            <a:off x="3050762" y="4842193"/>
            <a:ext cx="4944138" cy="645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24"/>
              </a:lnSpc>
            </a:pPr>
            <a:r>
              <a:rPr lang="en-US" altLang="ko-KR" sz="1600" spc="-4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</a:rPr>
              <a:t>AI </a:t>
            </a:r>
            <a:r>
              <a:rPr lang="ko-KR" altLang="en-US" sz="1600" spc="-4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</a:rPr>
              <a:t>분류기술</a:t>
            </a:r>
            <a:r>
              <a:rPr lang="ko-KR" altLang="en-US" sz="1600" spc="-40">
                <a:solidFill>
                  <a:srgbClr val="000000"/>
                </a:solidFill>
                <a:latin typeface="각진펜"/>
                <a:ea typeface="각진펜"/>
              </a:rPr>
              <a:t>을 이용해 식물의 종을 인식하고</a:t>
            </a:r>
            <a:r>
              <a:rPr lang="en-US" altLang="ko-KR" sz="1600" spc="-40">
                <a:solidFill>
                  <a:srgbClr val="000000"/>
                </a:solidFill>
                <a:latin typeface="각진펜"/>
                <a:ea typeface="각진펜"/>
              </a:rPr>
              <a:t>,</a:t>
            </a:r>
          </a:p>
          <a:p>
            <a:pPr algn="just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</a:rPr>
              <a:t>식물별 맞춤 관리정보</a:t>
            </a: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 제공</a:t>
            </a:r>
            <a:endParaRPr lang="en-US" altLang="ko-KR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grpSp>
        <p:nvGrpSpPr>
          <p:cNvPr id="131" name="Group 24">
            <a:extLst>
              <a:ext uri="{FF2B5EF4-FFF2-40B4-BE49-F238E27FC236}">
                <a16:creationId xmlns:a16="http://schemas.microsoft.com/office/drawing/2014/main" id="{E0B8E777-F6C3-4245-ADAC-5C0F0F95B6EB}"/>
              </a:ext>
            </a:extLst>
          </p:cNvPr>
          <p:cNvGrpSpPr/>
          <p:nvPr/>
        </p:nvGrpSpPr>
        <p:grpSpPr>
          <a:xfrm>
            <a:off x="10668000" y="6057900"/>
            <a:ext cx="3325616" cy="3099009"/>
            <a:chOff x="0" y="0"/>
            <a:chExt cx="1097658" cy="1197530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132" name="Freeform 25">
              <a:extLst>
                <a:ext uri="{FF2B5EF4-FFF2-40B4-BE49-F238E27FC236}">
                  <a16:creationId xmlns:a16="http://schemas.microsoft.com/office/drawing/2014/main" id="{1C783995-04BC-44A8-B432-4975D51A56D8}"/>
                </a:ext>
              </a:extLst>
            </p:cNvPr>
            <p:cNvSpPr/>
            <p:nvPr/>
          </p:nvSpPr>
          <p:spPr>
            <a:xfrm>
              <a:off x="0" y="0"/>
              <a:ext cx="1097658" cy="1197530"/>
            </a:xfrm>
            <a:custGeom>
              <a:avLst/>
              <a:gdLst/>
              <a:ahLst/>
              <a:cxnLst/>
              <a:rect l="l" t="t" r="r" b="b"/>
              <a:pathLst>
                <a:path w="1097658" h="1197530">
                  <a:moveTo>
                    <a:pt x="65016" y="0"/>
                  </a:moveTo>
                  <a:lnTo>
                    <a:pt x="1032641" y="0"/>
                  </a:lnTo>
                  <a:cubicBezTo>
                    <a:pt x="1049885" y="0"/>
                    <a:pt x="1066422" y="6850"/>
                    <a:pt x="1078615" y="19043"/>
                  </a:cubicBezTo>
                  <a:cubicBezTo>
                    <a:pt x="1090808" y="31236"/>
                    <a:pt x="1097658" y="47773"/>
                    <a:pt x="1097658" y="65016"/>
                  </a:cubicBezTo>
                  <a:lnTo>
                    <a:pt x="1097658" y="1132514"/>
                  </a:lnTo>
                  <a:cubicBezTo>
                    <a:pt x="1097658" y="1168421"/>
                    <a:pt x="1068549" y="1197530"/>
                    <a:pt x="1032641" y="1197530"/>
                  </a:cubicBezTo>
                  <a:lnTo>
                    <a:pt x="65016" y="1197530"/>
                  </a:lnTo>
                  <a:cubicBezTo>
                    <a:pt x="47773" y="1197530"/>
                    <a:pt x="31236" y="1190680"/>
                    <a:pt x="19043" y="1178487"/>
                  </a:cubicBezTo>
                  <a:cubicBezTo>
                    <a:pt x="6850" y="1166294"/>
                    <a:pt x="0" y="1149757"/>
                    <a:pt x="0" y="1132514"/>
                  </a:cubicBezTo>
                  <a:lnTo>
                    <a:pt x="0" y="65016"/>
                  </a:lnTo>
                  <a:cubicBezTo>
                    <a:pt x="0" y="29109"/>
                    <a:pt x="29109" y="0"/>
                    <a:pt x="6501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33" name="TextBox 26">
              <a:extLst>
                <a:ext uri="{FF2B5EF4-FFF2-40B4-BE49-F238E27FC236}">
                  <a16:creationId xmlns:a16="http://schemas.microsoft.com/office/drawing/2014/main" id="{7CE2DCB3-FD09-4FC6-9CED-44BCF2C47A51}"/>
                </a:ext>
              </a:extLst>
            </p:cNvPr>
            <p:cNvSpPr txBox="1"/>
            <p:nvPr/>
          </p:nvSpPr>
          <p:spPr>
            <a:xfrm>
              <a:off x="0" y="-47625"/>
              <a:ext cx="1097658" cy="124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4" name="Group 24">
            <a:extLst>
              <a:ext uri="{FF2B5EF4-FFF2-40B4-BE49-F238E27FC236}">
                <a16:creationId xmlns:a16="http://schemas.microsoft.com/office/drawing/2014/main" id="{A2E5FD3C-044D-4270-985F-8326AC94BDCF}"/>
              </a:ext>
            </a:extLst>
          </p:cNvPr>
          <p:cNvGrpSpPr/>
          <p:nvPr/>
        </p:nvGrpSpPr>
        <p:grpSpPr>
          <a:xfrm>
            <a:off x="4014134" y="6063377"/>
            <a:ext cx="3325616" cy="3099009"/>
            <a:chOff x="0" y="0"/>
            <a:chExt cx="1097658" cy="1197530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5B9C5600-4C3E-4B79-90F0-7FC95EC77063}"/>
                </a:ext>
              </a:extLst>
            </p:cNvPr>
            <p:cNvSpPr/>
            <p:nvPr/>
          </p:nvSpPr>
          <p:spPr>
            <a:xfrm>
              <a:off x="0" y="0"/>
              <a:ext cx="1097658" cy="1197530"/>
            </a:xfrm>
            <a:custGeom>
              <a:avLst/>
              <a:gdLst/>
              <a:ahLst/>
              <a:cxnLst/>
              <a:rect l="l" t="t" r="r" b="b"/>
              <a:pathLst>
                <a:path w="1097658" h="1197530">
                  <a:moveTo>
                    <a:pt x="65016" y="0"/>
                  </a:moveTo>
                  <a:lnTo>
                    <a:pt x="1032641" y="0"/>
                  </a:lnTo>
                  <a:cubicBezTo>
                    <a:pt x="1049885" y="0"/>
                    <a:pt x="1066422" y="6850"/>
                    <a:pt x="1078615" y="19043"/>
                  </a:cubicBezTo>
                  <a:cubicBezTo>
                    <a:pt x="1090808" y="31236"/>
                    <a:pt x="1097658" y="47773"/>
                    <a:pt x="1097658" y="65016"/>
                  </a:cubicBezTo>
                  <a:lnTo>
                    <a:pt x="1097658" y="1132514"/>
                  </a:lnTo>
                  <a:cubicBezTo>
                    <a:pt x="1097658" y="1168421"/>
                    <a:pt x="1068549" y="1197530"/>
                    <a:pt x="1032641" y="1197530"/>
                  </a:cubicBezTo>
                  <a:lnTo>
                    <a:pt x="65016" y="1197530"/>
                  </a:lnTo>
                  <a:cubicBezTo>
                    <a:pt x="47773" y="1197530"/>
                    <a:pt x="31236" y="1190680"/>
                    <a:pt x="19043" y="1178487"/>
                  </a:cubicBezTo>
                  <a:cubicBezTo>
                    <a:pt x="6850" y="1166294"/>
                    <a:pt x="0" y="1149757"/>
                    <a:pt x="0" y="1132514"/>
                  </a:cubicBezTo>
                  <a:lnTo>
                    <a:pt x="0" y="65016"/>
                  </a:lnTo>
                  <a:cubicBezTo>
                    <a:pt x="0" y="29109"/>
                    <a:pt x="29109" y="0"/>
                    <a:pt x="6501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36" name="TextBox 26">
              <a:extLst>
                <a:ext uri="{FF2B5EF4-FFF2-40B4-BE49-F238E27FC236}">
                  <a16:creationId xmlns:a16="http://schemas.microsoft.com/office/drawing/2014/main" id="{2AB45863-0685-462D-A9A6-DB99CC76507E}"/>
                </a:ext>
              </a:extLst>
            </p:cNvPr>
            <p:cNvSpPr txBox="1"/>
            <p:nvPr/>
          </p:nvSpPr>
          <p:spPr>
            <a:xfrm>
              <a:off x="0" y="-47625"/>
              <a:ext cx="1097658" cy="124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7" name="그림 136">
            <a:extLst>
              <a:ext uri="{FF2B5EF4-FFF2-40B4-BE49-F238E27FC236}">
                <a16:creationId xmlns:a16="http://schemas.microsoft.com/office/drawing/2014/main" id="{9D012B93-04C1-447F-A79F-5BB48A32CA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034" y="6320632"/>
            <a:ext cx="1469849" cy="1469849"/>
          </a:xfrm>
          <a:prstGeom prst="rect">
            <a:avLst/>
          </a:prstGeom>
        </p:spPr>
      </p:pic>
      <p:sp>
        <p:nvSpPr>
          <p:cNvPr id="138" name="TextBox 34">
            <a:extLst>
              <a:ext uri="{FF2B5EF4-FFF2-40B4-BE49-F238E27FC236}">
                <a16:creationId xmlns:a16="http://schemas.microsoft.com/office/drawing/2014/main" id="{AEE24840-51C6-4D11-AF47-77DD64B8828B}"/>
              </a:ext>
            </a:extLst>
          </p:cNvPr>
          <p:cNvSpPr txBox="1"/>
          <p:nvPr/>
        </p:nvSpPr>
        <p:spPr>
          <a:xfrm>
            <a:off x="4441901" y="7835264"/>
            <a:ext cx="2446054" cy="58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2400">
                <a:solidFill>
                  <a:schemeClr val="tx2"/>
                </a:solidFill>
                <a:latin typeface="각진펜 Bold" panose="020B0600000101010101" charset="-127"/>
                <a:ea typeface="각진펜 Bold" panose="020B0600000101010101" charset="-127"/>
              </a:rPr>
              <a:t>AI </a:t>
            </a:r>
            <a:r>
              <a:rPr lang="ko-KR" altLang="en-US" sz="2400">
                <a:solidFill>
                  <a:schemeClr val="tx2"/>
                </a:solidFill>
                <a:latin typeface="각진펜 Bold" panose="020B0600000101010101" charset="-127"/>
                <a:ea typeface="각진펜 Bold" panose="020B0600000101010101" charset="-127"/>
              </a:rPr>
              <a:t>기술</a:t>
            </a:r>
            <a:endParaRPr lang="en-US" sz="2400">
              <a:solidFill>
                <a:schemeClr val="tx2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139" name="TextBox 37">
            <a:extLst>
              <a:ext uri="{FF2B5EF4-FFF2-40B4-BE49-F238E27FC236}">
                <a16:creationId xmlns:a16="http://schemas.microsoft.com/office/drawing/2014/main" id="{E00FDE90-E58B-4624-AB5A-F1A3E2D6D9D5}"/>
              </a:ext>
            </a:extLst>
          </p:cNvPr>
          <p:cNvSpPr txBox="1"/>
          <p:nvPr/>
        </p:nvSpPr>
        <p:spPr>
          <a:xfrm>
            <a:off x="3880763" y="8694542"/>
            <a:ext cx="3608660" cy="31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>
                <a:latin typeface="각진펜" panose="020B0600000101010101" charset="-127"/>
                <a:ea typeface="각진펜" panose="020B0600000101010101" charset="-127"/>
              </a:rPr>
              <a:t>사진을 촬영하여 </a:t>
            </a:r>
            <a:r>
              <a:rPr lang="en-US" altLang="ko-KR" sz="1600">
                <a:latin typeface="각진펜" panose="020B0600000101010101" charset="-127"/>
                <a:ea typeface="각진펜" panose="020B0600000101010101" charset="-127"/>
              </a:rPr>
              <a:t>AI</a:t>
            </a:r>
            <a:r>
              <a:rPr lang="ko-KR" altLang="en-US" sz="1600">
                <a:latin typeface="각진펜" panose="020B0600000101010101" charset="-127"/>
                <a:ea typeface="각진펜" panose="020B0600000101010101" charset="-127"/>
              </a:rPr>
              <a:t>로 식물 종 분석</a:t>
            </a:r>
            <a:endParaRPr lang="en-US" sz="160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40" name="AutoShape 40">
            <a:extLst>
              <a:ext uri="{FF2B5EF4-FFF2-40B4-BE49-F238E27FC236}">
                <a16:creationId xmlns:a16="http://schemas.microsoft.com/office/drawing/2014/main" id="{2DAF56DF-FB35-4777-BA95-450F979AC14C}"/>
              </a:ext>
            </a:extLst>
          </p:cNvPr>
          <p:cNvSpPr/>
          <p:nvPr/>
        </p:nvSpPr>
        <p:spPr>
          <a:xfrm flipV="1">
            <a:off x="4723452" y="8556660"/>
            <a:ext cx="1923283" cy="0"/>
          </a:xfrm>
          <a:prstGeom prst="line">
            <a:avLst/>
          </a:prstGeom>
          <a:ln w="28575" cap="flat">
            <a:solidFill>
              <a:schemeClr val="tx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7FF5565A-B2C6-4CDB-B9E8-E45F27EB44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04" y="6329786"/>
            <a:ext cx="1469848" cy="1469848"/>
          </a:xfrm>
          <a:prstGeom prst="rect">
            <a:avLst/>
          </a:prstGeom>
        </p:spPr>
      </p:pic>
      <p:sp>
        <p:nvSpPr>
          <p:cNvPr id="142" name="TextBox 34">
            <a:extLst>
              <a:ext uri="{FF2B5EF4-FFF2-40B4-BE49-F238E27FC236}">
                <a16:creationId xmlns:a16="http://schemas.microsoft.com/office/drawing/2014/main" id="{81D56B11-9430-4E7A-BBC9-53FBF2BCFE5D}"/>
              </a:ext>
            </a:extLst>
          </p:cNvPr>
          <p:cNvSpPr txBox="1"/>
          <p:nvPr/>
        </p:nvSpPr>
        <p:spPr>
          <a:xfrm>
            <a:off x="11095767" y="7829787"/>
            <a:ext cx="2446054" cy="58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2400">
                <a:solidFill>
                  <a:schemeClr val="tx2"/>
                </a:solidFill>
                <a:latin typeface="각진펜 Bold" panose="020B0600000101010101" charset="-127"/>
                <a:ea typeface="각진펜 Bold" panose="020B0600000101010101" charset="-127"/>
              </a:rPr>
              <a:t>IOT </a:t>
            </a:r>
            <a:r>
              <a:rPr lang="ko-KR" altLang="en-US" sz="2400">
                <a:solidFill>
                  <a:schemeClr val="tx2"/>
                </a:solidFill>
                <a:latin typeface="각진펜 Bold" panose="020B0600000101010101" charset="-127"/>
                <a:ea typeface="각진펜 Bold" panose="020B0600000101010101" charset="-127"/>
              </a:rPr>
              <a:t>기술</a:t>
            </a:r>
            <a:endParaRPr lang="en-US" sz="2400">
              <a:solidFill>
                <a:schemeClr val="tx2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143" name="TextBox 37">
            <a:extLst>
              <a:ext uri="{FF2B5EF4-FFF2-40B4-BE49-F238E27FC236}">
                <a16:creationId xmlns:a16="http://schemas.microsoft.com/office/drawing/2014/main" id="{0DBE2C22-C5F2-4976-8241-EF6F9C1F8D45}"/>
              </a:ext>
            </a:extLst>
          </p:cNvPr>
          <p:cNvSpPr txBox="1"/>
          <p:nvPr/>
        </p:nvSpPr>
        <p:spPr>
          <a:xfrm>
            <a:off x="10534629" y="8689065"/>
            <a:ext cx="3608660" cy="31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>
                <a:latin typeface="각진펜" panose="020B0600000101010101" charset="-127"/>
                <a:ea typeface="각진펜" panose="020B0600000101010101" charset="-127"/>
              </a:rPr>
              <a:t>관리정보를 통한 식물 자동관리</a:t>
            </a:r>
            <a:endParaRPr lang="en-US" sz="1600"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144" name="AutoShape 40">
            <a:extLst>
              <a:ext uri="{FF2B5EF4-FFF2-40B4-BE49-F238E27FC236}">
                <a16:creationId xmlns:a16="http://schemas.microsoft.com/office/drawing/2014/main" id="{C83567A2-5A3C-4C92-A73F-5CDCB1F979AB}"/>
              </a:ext>
            </a:extLst>
          </p:cNvPr>
          <p:cNvSpPr/>
          <p:nvPr/>
        </p:nvSpPr>
        <p:spPr>
          <a:xfrm flipV="1">
            <a:off x="11377318" y="8551183"/>
            <a:ext cx="1923283" cy="0"/>
          </a:xfrm>
          <a:prstGeom prst="line">
            <a:avLst/>
          </a:prstGeom>
          <a:ln w="28575" cap="flat">
            <a:solidFill>
              <a:schemeClr val="tx2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319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/>
      <p:bldP spid="87" grpId="0"/>
      <p:bldP spid="49" grpId="0"/>
      <p:bldP spid="54" grpId="0"/>
      <p:bldP spid="55" grpId="0"/>
      <p:bldP spid="64" grpId="0"/>
      <p:bldP spid="65" grpId="0"/>
      <p:bldP spid="138" grpId="0"/>
      <p:bldP spid="139" grpId="0"/>
      <p:bldP spid="142" grpId="0"/>
      <p:bldP spid="1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12">
            <a:extLst>
              <a:ext uri="{FF2B5EF4-FFF2-40B4-BE49-F238E27FC236}">
                <a16:creationId xmlns:a16="http://schemas.microsoft.com/office/drawing/2014/main" id="{023A7392-4D12-4D04-ABD0-7651F158E886}"/>
              </a:ext>
            </a:extLst>
          </p:cNvPr>
          <p:cNvGrpSpPr/>
          <p:nvPr/>
        </p:nvGrpSpPr>
        <p:grpSpPr>
          <a:xfrm>
            <a:off x="1447800" y="266700"/>
            <a:ext cx="15392400" cy="1062814"/>
            <a:chOff x="0" y="0"/>
            <a:chExt cx="3769848" cy="279918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254B588B-EB39-48DD-B0C0-D35881D4C128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4" name="TextBox 14">
              <a:extLst>
                <a:ext uri="{FF2B5EF4-FFF2-40B4-BE49-F238E27FC236}">
                  <a16:creationId xmlns:a16="http://schemas.microsoft.com/office/drawing/2014/main" id="{C9F5B82C-67FB-4D8B-B0A7-39566142900B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Freeform 19">
            <a:extLst>
              <a:ext uri="{FF2B5EF4-FFF2-40B4-BE49-F238E27FC236}">
                <a16:creationId xmlns:a16="http://schemas.microsoft.com/office/drawing/2014/main" id="{7CF8483E-AC1D-490A-AA05-9839784E8E8C}"/>
              </a:ext>
            </a:extLst>
          </p:cNvPr>
          <p:cNvSpPr/>
          <p:nvPr/>
        </p:nvSpPr>
        <p:spPr>
          <a:xfrm>
            <a:off x="2736968" y="5675563"/>
            <a:ext cx="3810598" cy="3206976"/>
          </a:xfrm>
          <a:custGeom>
            <a:avLst/>
            <a:gdLst/>
            <a:ahLst/>
            <a:cxnLst/>
            <a:rect l="l" t="t" r="r" b="b"/>
            <a:pathLst>
              <a:path w="1097658" h="1197530">
                <a:moveTo>
                  <a:pt x="65016" y="0"/>
                </a:moveTo>
                <a:lnTo>
                  <a:pt x="1032641" y="0"/>
                </a:lnTo>
                <a:cubicBezTo>
                  <a:pt x="1049885" y="0"/>
                  <a:pt x="1066422" y="6850"/>
                  <a:pt x="1078615" y="19043"/>
                </a:cubicBezTo>
                <a:cubicBezTo>
                  <a:pt x="1090808" y="31236"/>
                  <a:pt x="1097658" y="47773"/>
                  <a:pt x="1097658" y="65016"/>
                </a:cubicBezTo>
                <a:lnTo>
                  <a:pt x="1097658" y="1132514"/>
                </a:lnTo>
                <a:cubicBezTo>
                  <a:pt x="1097658" y="1168421"/>
                  <a:pt x="1068549" y="1197530"/>
                  <a:pt x="1032641" y="1197530"/>
                </a:cubicBezTo>
                <a:lnTo>
                  <a:pt x="65016" y="1197530"/>
                </a:lnTo>
                <a:cubicBezTo>
                  <a:pt x="47773" y="1197530"/>
                  <a:pt x="31236" y="1190680"/>
                  <a:pt x="19043" y="1178487"/>
                </a:cubicBezTo>
                <a:cubicBezTo>
                  <a:pt x="6850" y="1166294"/>
                  <a:pt x="0" y="1149757"/>
                  <a:pt x="0" y="1132514"/>
                </a:cubicBezTo>
                <a:lnTo>
                  <a:pt x="0" y="65016"/>
                </a:lnTo>
                <a:cubicBezTo>
                  <a:pt x="0" y="29109"/>
                  <a:pt x="29109" y="0"/>
                  <a:pt x="65016" y="0"/>
                </a:cubicBezTo>
                <a:close/>
              </a:path>
            </a:pathLst>
          </a:custGeom>
          <a:solidFill>
            <a:srgbClr val="FFFFFF"/>
          </a:solidFill>
          <a:ln cap="rnd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FBD5AB25-A461-461F-AD7D-865C7DFC6956}"/>
              </a:ext>
            </a:extLst>
          </p:cNvPr>
          <p:cNvGrpSpPr/>
          <p:nvPr/>
        </p:nvGrpSpPr>
        <p:grpSpPr>
          <a:xfrm>
            <a:off x="2286000" y="238274"/>
            <a:ext cx="2007831" cy="931897"/>
            <a:chOff x="0" y="-47625"/>
            <a:chExt cx="528811" cy="245438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47B24424-4B4C-4213-B02D-0E05931BEB18}"/>
                </a:ext>
              </a:extLst>
            </p:cNvPr>
            <p:cNvSpPr/>
            <p:nvPr/>
          </p:nvSpPr>
          <p:spPr>
            <a:xfrm>
              <a:off x="0" y="0"/>
              <a:ext cx="528811" cy="197813"/>
            </a:xfrm>
            <a:custGeom>
              <a:avLst/>
              <a:gdLst/>
              <a:ahLst/>
              <a:cxnLst/>
              <a:rect l="l" t="t" r="r" b="b"/>
              <a:pathLst>
                <a:path w="528811" h="197813">
                  <a:moveTo>
                    <a:pt x="98906" y="0"/>
                  </a:moveTo>
                  <a:lnTo>
                    <a:pt x="429905" y="0"/>
                  </a:lnTo>
                  <a:cubicBezTo>
                    <a:pt x="456137" y="0"/>
                    <a:pt x="481294" y="10420"/>
                    <a:pt x="499842" y="28969"/>
                  </a:cubicBezTo>
                  <a:cubicBezTo>
                    <a:pt x="518391" y="47518"/>
                    <a:pt x="528811" y="72675"/>
                    <a:pt x="528811" y="98906"/>
                  </a:cubicBezTo>
                  <a:lnTo>
                    <a:pt x="528811" y="98906"/>
                  </a:lnTo>
                  <a:cubicBezTo>
                    <a:pt x="528811" y="153531"/>
                    <a:pt x="484529" y="197813"/>
                    <a:pt x="429905" y="197813"/>
                  </a:cubicBezTo>
                  <a:lnTo>
                    <a:pt x="98906" y="197813"/>
                  </a:lnTo>
                  <a:cubicBezTo>
                    <a:pt x="72675" y="197813"/>
                    <a:pt x="47518" y="187392"/>
                    <a:pt x="28969" y="168844"/>
                  </a:cubicBezTo>
                  <a:cubicBezTo>
                    <a:pt x="10420" y="150295"/>
                    <a:pt x="0" y="125138"/>
                    <a:pt x="0" y="98906"/>
                  </a:cubicBezTo>
                  <a:lnTo>
                    <a:pt x="0" y="98906"/>
                  </a:lnTo>
                  <a:cubicBezTo>
                    <a:pt x="0" y="72675"/>
                    <a:pt x="10420" y="47518"/>
                    <a:pt x="28969" y="28969"/>
                  </a:cubicBezTo>
                  <a:cubicBezTo>
                    <a:pt x="47518" y="10420"/>
                    <a:pt x="72675" y="0"/>
                    <a:pt x="989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5C98451-9A72-4F68-9588-6C5C72023148}"/>
                </a:ext>
              </a:extLst>
            </p:cNvPr>
            <p:cNvSpPr txBox="1"/>
            <p:nvPr/>
          </p:nvSpPr>
          <p:spPr>
            <a:xfrm>
              <a:off x="0" y="-47625"/>
              <a:ext cx="528811" cy="24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67">
            <a:extLst>
              <a:ext uri="{FF2B5EF4-FFF2-40B4-BE49-F238E27FC236}">
                <a16:creationId xmlns:a16="http://schemas.microsoft.com/office/drawing/2014/main" id="{8E828C9A-5F53-46DA-8A6D-17D7C3342ACF}"/>
              </a:ext>
            </a:extLst>
          </p:cNvPr>
          <p:cNvSpPr txBox="1"/>
          <p:nvPr/>
        </p:nvSpPr>
        <p:spPr>
          <a:xfrm>
            <a:off x="2971800" y="571500"/>
            <a:ext cx="736576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spc="396">
                <a:solidFill>
                  <a:schemeClr val="bg1"/>
                </a:solidFill>
                <a:latin typeface="각진펜 Bold"/>
              </a:rPr>
              <a:t>01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6CB63F4-B3B8-4C83-BEBC-0AE3DDBF536D}"/>
              </a:ext>
            </a:extLst>
          </p:cNvPr>
          <p:cNvSpPr txBox="1"/>
          <p:nvPr/>
        </p:nvSpPr>
        <p:spPr>
          <a:xfrm>
            <a:off x="4537445" y="369482"/>
            <a:ext cx="104068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프로젝트 개요 </a:t>
            </a:r>
            <a:r>
              <a:rPr lang="en-US" altLang="ko-KR" sz="45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- </a:t>
            </a:r>
            <a:r>
              <a:rPr lang="ko-KR" altLang="en-US" sz="45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주요 기능</a:t>
            </a:r>
            <a:endParaRPr lang="en-US" sz="4500">
              <a:solidFill>
                <a:schemeClr val="tx2">
                  <a:lumMod val="60000"/>
                  <a:lumOff val="40000"/>
                </a:schemeClr>
              </a:solidFill>
              <a:ea typeface="각진펜 Bold"/>
            </a:endParaRPr>
          </a:p>
        </p:txBody>
      </p:sp>
      <p:sp>
        <p:nvSpPr>
          <p:cNvPr id="32" name="Freeform 19">
            <a:extLst>
              <a:ext uri="{FF2B5EF4-FFF2-40B4-BE49-F238E27FC236}">
                <a16:creationId xmlns:a16="http://schemas.microsoft.com/office/drawing/2014/main" id="{5BCC9180-F27C-4CF6-9283-2DA7F6F428C2}"/>
              </a:ext>
            </a:extLst>
          </p:cNvPr>
          <p:cNvSpPr/>
          <p:nvPr/>
        </p:nvSpPr>
        <p:spPr>
          <a:xfrm>
            <a:off x="2754958" y="2321002"/>
            <a:ext cx="3810598" cy="2526925"/>
          </a:xfrm>
          <a:custGeom>
            <a:avLst/>
            <a:gdLst/>
            <a:ahLst/>
            <a:cxnLst/>
            <a:rect l="l" t="t" r="r" b="b"/>
            <a:pathLst>
              <a:path w="1097658" h="1197530">
                <a:moveTo>
                  <a:pt x="65016" y="0"/>
                </a:moveTo>
                <a:lnTo>
                  <a:pt x="1032641" y="0"/>
                </a:lnTo>
                <a:cubicBezTo>
                  <a:pt x="1049885" y="0"/>
                  <a:pt x="1066422" y="6850"/>
                  <a:pt x="1078615" y="19043"/>
                </a:cubicBezTo>
                <a:cubicBezTo>
                  <a:pt x="1090808" y="31236"/>
                  <a:pt x="1097658" y="47773"/>
                  <a:pt x="1097658" y="65016"/>
                </a:cubicBezTo>
                <a:lnTo>
                  <a:pt x="1097658" y="1132514"/>
                </a:lnTo>
                <a:cubicBezTo>
                  <a:pt x="1097658" y="1168421"/>
                  <a:pt x="1068549" y="1197530"/>
                  <a:pt x="1032641" y="1197530"/>
                </a:cubicBezTo>
                <a:lnTo>
                  <a:pt x="65016" y="1197530"/>
                </a:lnTo>
                <a:cubicBezTo>
                  <a:pt x="47773" y="1197530"/>
                  <a:pt x="31236" y="1190680"/>
                  <a:pt x="19043" y="1178487"/>
                </a:cubicBezTo>
                <a:cubicBezTo>
                  <a:pt x="6850" y="1166294"/>
                  <a:pt x="0" y="1149757"/>
                  <a:pt x="0" y="1132514"/>
                </a:cubicBezTo>
                <a:lnTo>
                  <a:pt x="0" y="65016"/>
                </a:lnTo>
                <a:cubicBezTo>
                  <a:pt x="0" y="29109"/>
                  <a:pt x="29109" y="0"/>
                  <a:pt x="65016" y="0"/>
                </a:cubicBezTo>
                <a:close/>
              </a:path>
            </a:pathLst>
          </a:custGeom>
          <a:solidFill>
            <a:srgbClr val="FFFFFF"/>
          </a:solidFill>
          <a:ln cap="rnd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AF1943-8377-47D9-BC2D-1ADA409A4F4D}"/>
              </a:ext>
            </a:extLst>
          </p:cNvPr>
          <p:cNvSpPr txBox="1"/>
          <p:nvPr/>
        </p:nvSpPr>
        <p:spPr>
          <a:xfrm>
            <a:off x="2770168" y="2942053"/>
            <a:ext cx="3810598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AI</a:t>
            </a:r>
            <a:r>
              <a:rPr lang="ko-KR" alt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를 통한 식물 판별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191D22A-0E2A-4D3C-A6BF-8E2AECD215B5}"/>
              </a:ext>
            </a:extLst>
          </p:cNvPr>
          <p:cNvSpPr/>
          <p:nvPr/>
        </p:nvSpPr>
        <p:spPr>
          <a:xfrm>
            <a:off x="4157337" y="1863803"/>
            <a:ext cx="1005840" cy="914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각진펜 Bold" panose="020B0600000101010101" charset="-127"/>
                <a:ea typeface="각진펜 Bold" panose="020B0600000101010101" charset="-127"/>
              </a:rPr>
              <a:t>01</a:t>
            </a:r>
            <a:endParaRPr lang="ko-KR" altLang="en-US" sz="360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6" name="Freeform 19">
            <a:extLst>
              <a:ext uri="{FF2B5EF4-FFF2-40B4-BE49-F238E27FC236}">
                <a16:creationId xmlns:a16="http://schemas.microsoft.com/office/drawing/2014/main" id="{2BE81F84-4811-4D36-A50F-3E8D79011B00}"/>
              </a:ext>
            </a:extLst>
          </p:cNvPr>
          <p:cNvSpPr/>
          <p:nvPr/>
        </p:nvSpPr>
        <p:spPr>
          <a:xfrm>
            <a:off x="7239000" y="2299991"/>
            <a:ext cx="3810598" cy="2526924"/>
          </a:xfrm>
          <a:custGeom>
            <a:avLst/>
            <a:gdLst/>
            <a:ahLst/>
            <a:cxnLst/>
            <a:rect l="l" t="t" r="r" b="b"/>
            <a:pathLst>
              <a:path w="1097658" h="1197530">
                <a:moveTo>
                  <a:pt x="65016" y="0"/>
                </a:moveTo>
                <a:lnTo>
                  <a:pt x="1032641" y="0"/>
                </a:lnTo>
                <a:cubicBezTo>
                  <a:pt x="1049885" y="0"/>
                  <a:pt x="1066422" y="6850"/>
                  <a:pt x="1078615" y="19043"/>
                </a:cubicBezTo>
                <a:cubicBezTo>
                  <a:pt x="1090808" y="31236"/>
                  <a:pt x="1097658" y="47773"/>
                  <a:pt x="1097658" y="65016"/>
                </a:cubicBezTo>
                <a:lnTo>
                  <a:pt x="1097658" y="1132514"/>
                </a:lnTo>
                <a:cubicBezTo>
                  <a:pt x="1097658" y="1168421"/>
                  <a:pt x="1068549" y="1197530"/>
                  <a:pt x="1032641" y="1197530"/>
                </a:cubicBezTo>
                <a:lnTo>
                  <a:pt x="65016" y="1197530"/>
                </a:lnTo>
                <a:cubicBezTo>
                  <a:pt x="47773" y="1197530"/>
                  <a:pt x="31236" y="1190680"/>
                  <a:pt x="19043" y="1178487"/>
                </a:cubicBezTo>
                <a:cubicBezTo>
                  <a:pt x="6850" y="1166294"/>
                  <a:pt x="0" y="1149757"/>
                  <a:pt x="0" y="1132514"/>
                </a:cubicBezTo>
                <a:lnTo>
                  <a:pt x="0" y="65016"/>
                </a:lnTo>
                <a:cubicBezTo>
                  <a:pt x="0" y="29109"/>
                  <a:pt x="29109" y="0"/>
                  <a:pt x="65016" y="0"/>
                </a:cubicBezTo>
                <a:close/>
              </a:path>
            </a:pathLst>
          </a:custGeom>
          <a:solidFill>
            <a:srgbClr val="FFFFFF"/>
          </a:solidFill>
          <a:ln cap="rnd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A51298-0D65-4647-B0AA-D2404E3655D7}"/>
              </a:ext>
            </a:extLst>
          </p:cNvPr>
          <p:cNvSpPr txBox="1"/>
          <p:nvPr/>
        </p:nvSpPr>
        <p:spPr>
          <a:xfrm>
            <a:off x="7254210" y="2921041"/>
            <a:ext cx="3810598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ko-KR" alt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식물별 관리정보 제공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CF08B94-F545-4E1D-955A-1F47F6551430}"/>
              </a:ext>
            </a:extLst>
          </p:cNvPr>
          <p:cNvSpPr/>
          <p:nvPr/>
        </p:nvSpPr>
        <p:spPr>
          <a:xfrm>
            <a:off x="8641379" y="1842791"/>
            <a:ext cx="1005840" cy="914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각진펜 Bold" panose="020B0600000101010101" charset="-127"/>
                <a:ea typeface="각진펜 Bold" panose="020B0600000101010101" charset="-127"/>
              </a:rPr>
              <a:t>02</a:t>
            </a:r>
            <a:endParaRPr lang="ko-KR" altLang="en-US" sz="360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F746E7FD-E9BF-4CC5-BDA7-B0F78EDF1CB8}"/>
              </a:ext>
            </a:extLst>
          </p:cNvPr>
          <p:cNvSpPr/>
          <p:nvPr/>
        </p:nvSpPr>
        <p:spPr>
          <a:xfrm>
            <a:off x="11703782" y="2277833"/>
            <a:ext cx="3810598" cy="2519154"/>
          </a:xfrm>
          <a:custGeom>
            <a:avLst/>
            <a:gdLst/>
            <a:ahLst/>
            <a:cxnLst/>
            <a:rect l="l" t="t" r="r" b="b"/>
            <a:pathLst>
              <a:path w="1097658" h="1197530">
                <a:moveTo>
                  <a:pt x="65016" y="0"/>
                </a:moveTo>
                <a:lnTo>
                  <a:pt x="1032641" y="0"/>
                </a:lnTo>
                <a:cubicBezTo>
                  <a:pt x="1049885" y="0"/>
                  <a:pt x="1066422" y="6850"/>
                  <a:pt x="1078615" y="19043"/>
                </a:cubicBezTo>
                <a:cubicBezTo>
                  <a:pt x="1090808" y="31236"/>
                  <a:pt x="1097658" y="47773"/>
                  <a:pt x="1097658" y="65016"/>
                </a:cubicBezTo>
                <a:lnTo>
                  <a:pt x="1097658" y="1132514"/>
                </a:lnTo>
                <a:cubicBezTo>
                  <a:pt x="1097658" y="1168421"/>
                  <a:pt x="1068549" y="1197530"/>
                  <a:pt x="1032641" y="1197530"/>
                </a:cubicBezTo>
                <a:lnTo>
                  <a:pt x="65016" y="1197530"/>
                </a:lnTo>
                <a:cubicBezTo>
                  <a:pt x="47773" y="1197530"/>
                  <a:pt x="31236" y="1190680"/>
                  <a:pt x="19043" y="1178487"/>
                </a:cubicBezTo>
                <a:cubicBezTo>
                  <a:pt x="6850" y="1166294"/>
                  <a:pt x="0" y="1149757"/>
                  <a:pt x="0" y="1132514"/>
                </a:cubicBezTo>
                <a:lnTo>
                  <a:pt x="0" y="65016"/>
                </a:lnTo>
                <a:cubicBezTo>
                  <a:pt x="0" y="29109"/>
                  <a:pt x="29109" y="0"/>
                  <a:pt x="65016" y="0"/>
                </a:cubicBezTo>
                <a:close/>
              </a:path>
            </a:pathLst>
          </a:custGeom>
          <a:solidFill>
            <a:srgbClr val="FFFFFF"/>
          </a:solidFill>
          <a:ln cap="rnd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34D933-462C-48F4-9D21-36AF4969E36D}"/>
              </a:ext>
            </a:extLst>
          </p:cNvPr>
          <p:cNvSpPr txBox="1"/>
          <p:nvPr/>
        </p:nvSpPr>
        <p:spPr>
          <a:xfrm>
            <a:off x="11718992" y="2898883"/>
            <a:ext cx="3810598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ko-KR" alt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자동 급수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9B07862-2121-433F-9F5A-B23EB768AE12}"/>
              </a:ext>
            </a:extLst>
          </p:cNvPr>
          <p:cNvSpPr/>
          <p:nvPr/>
        </p:nvSpPr>
        <p:spPr>
          <a:xfrm>
            <a:off x="13106161" y="1820633"/>
            <a:ext cx="1005840" cy="914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각진펜 Bold" panose="020B0600000101010101" charset="-127"/>
                <a:ea typeface="각진펜 Bold" panose="020B0600000101010101" charset="-127"/>
              </a:rPr>
              <a:t>03</a:t>
            </a:r>
            <a:endParaRPr lang="ko-KR" altLang="en-US" sz="360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23D9DD-BBD9-4E83-849E-1BDC4D569A38}"/>
              </a:ext>
            </a:extLst>
          </p:cNvPr>
          <p:cNvSpPr txBox="1"/>
          <p:nvPr/>
        </p:nvSpPr>
        <p:spPr>
          <a:xfrm>
            <a:off x="2752178" y="6301854"/>
            <a:ext cx="3810598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ko-KR" alt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자동 온습도 조절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62C5EAD-F4B3-4C95-A828-6DB470FE602B}"/>
              </a:ext>
            </a:extLst>
          </p:cNvPr>
          <p:cNvSpPr/>
          <p:nvPr/>
        </p:nvSpPr>
        <p:spPr>
          <a:xfrm>
            <a:off x="4139347" y="5223604"/>
            <a:ext cx="1005840" cy="914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각진펜 Bold" panose="020B0600000101010101" charset="-127"/>
                <a:ea typeface="각진펜 Bold" panose="020B0600000101010101" charset="-127"/>
              </a:rPr>
              <a:t>04</a:t>
            </a:r>
            <a:endParaRPr lang="ko-KR" altLang="en-US" sz="360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49" name="Freeform 19">
            <a:extLst>
              <a:ext uri="{FF2B5EF4-FFF2-40B4-BE49-F238E27FC236}">
                <a16:creationId xmlns:a16="http://schemas.microsoft.com/office/drawing/2014/main" id="{0E99CCDD-1D4B-40D5-BA6F-1D2615824130}"/>
              </a:ext>
            </a:extLst>
          </p:cNvPr>
          <p:cNvSpPr/>
          <p:nvPr/>
        </p:nvSpPr>
        <p:spPr>
          <a:xfrm>
            <a:off x="7239000" y="5675563"/>
            <a:ext cx="3810598" cy="3201735"/>
          </a:xfrm>
          <a:custGeom>
            <a:avLst/>
            <a:gdLst/>
            <a:ahLst/>
            <a:cxnLst/>
            <a:rect l="l" t="t" r="r" b="b"/>
            <a:pathLst>
              <a:path w="1097658" h="1197530">
                <a:moveTo>
                  <a:pt x="65016" y="0"/>
                </a:moveTo>
                <a:lnTo>
                  <a:pt x="1032641" y="0"/>
                </a:lnTo>
                <a:cubicBezTo>
                  <a:pt x="1049885" y="0"/>
                  <a:pt x="1066422" y="6850"/>
                  <a:pt x="1078615" y="19043"/>
                </a:cubicBezTo>
                <a:cubicBezTo>
                  <a:pt x="1090808" y="31236"/>
                  <a:pt x="1097658" y="47773"/>
                  <a:pt x="1097658" y="65016"/>
                </a:cubicBezTo>
                <a:lnTo>
                  <a:pt x="1097658" y="1132514"/>
                </a:lnTo>
                <a:cubicBezTo>
                  <a:pt x="1097658" y="1168421"/>
                  <a:pt x="1068549" y="1197530"/>
                  <a:pt x="1032641" y="1197530"/>
                </a:cubicBezTo>
                <a:lnTo>
                  <a:pt x="65016" y="1197530"/>
                </a:lnTo>
                <a:cubicBezTo>
                  <a:pt x="47773" y="1197530"/>
                  <a:pt x="31236" y="1190680"/>
                  <a:pt x="19043" y="1178487"/>
                </a:cubicBezTo>
                <a:cubicBezTo>
                  <a:pt x="6850" y="1166294"/>
                  <a:pt x="0" y="1149757"/>
                  <a:pt x="0" y="1132514"/>
                </a:cubicBezTo>
                <a:lnTo>
                  <a:pt x="0" y="65016"/>
                </a:lnTo>
                <a:cubicBezTo>
                  <a:pt x="0" y="29109"/>
                  <a:pt x="29109" y="0"/>
                  <a:pt x="65016" y="0"/>
                </a:cubicBezTo>
                <a:close/>
              </a:path>
            </a:pathLst>
          </a:custGeom>
          <a:solidFill>
            <a:srgbClr val="FFFFFF"/>
          </a:solidFill>
          <a:ln cap="rnd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DD173A-7211-416D-A1F5-3AD5786B0AF6}"/>
              </a:ext>
            </a:extLst>
          </p:cNvPr>
          <p:cNvSpPr txBox="1"/>
          <p:nvPr/>
        </p:nvSpPr>
        <p:spPr>
          <a:xfrm>
            <a:off x="7254210" y="6296614"/>
            <a:ext cx="3810598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ko-KR" alt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자동 광량 조절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BCDACA0-3D7C-49F3-911F-9CF551DC2D47}"/>
              </a:ext>
            </a:extLst>
          </p:cNvPr>
          <p:cNvSpPr/>
          <p:nvPr/>
        </p:nvSpPr>
        <p:spPr>
          <a:xfrm>
            <a:off x="8641379" y="5218364"/>
            <a:ext cx="1005840" cy="914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각진펜 Bold" panose="020B0600000101010101" charset="-127"/>
                <a:ea typeface="각진펜 Bold" panose="020B0600000101010101" charset="-127"/>
              </a:rPr>
              <a:t>05</a:t>
            </a:r>
            <a:endParaRPr lang="ko-KR" altLang="en-US" sz="360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52" name="Freeform 19">
            <a:extLst>
              <a:ext uri="{FF2B5EF4-FFF2-40B4-BE49-F238E27FC236}">
                <a16:creationId xmlns:a16="http://schemas.microsoft.com/office/drawing/2014/main" id="{EDFADF4F-502F-4B04-BFE9-E43E2A740C93}"/>
              </a:ext>
            </a:extLst>
          </p:cNvPr>
          <p:cNvSpPr/>
          <p:nvPr/>
        </p:nvSpPr>
        <p:spPr>
          <a:xfrm>
            <a:off x="11718992" y="5675563"/>
            <a:ext cx="3810598" cy="3201735"/>
          </a:xfrm>
          <a:custGeom>
            <a:avLst/>
            <a:gdLst/>
            <a:ahLst/>
            <a:cxnLst/>
            <a:rect l="l" t="t" r="r" b="b"/>
            <a:pathLst>
              <a:path w="1097658" h="1197530">
                <a:moveTo>
                  <a:pt x="65016" y="0"/>
                </a:moveTo>
                <a:lnTo>
                  <a:pt x="1032641" y="0"/>
                </a:lnTo>
                <a:cubicBezTo>
                  <a:pt x="1049885" y="0"/>
                  <a:pt x="1066422" y="6850"/>
                  <a:pt x="1078615" y="19043"/>
                </a:cubicBezTo>
                <a:cubicBezTo>
                  <a:pt x="1090808" y="31236"/>
                  <a:pt x="1097658" y="47773"/>
                  <a:pt x="1097658" y="65016"/>
                </a:cubicBezTo>
                <a:lnTo>
                  <a:pt x="1097658" y="1132514"/>
                </a:lnTo>
                <a:cubicBezTo>
                  <a:pt x="1097658" y="1168421"/>
                  <a:pt x="1068549" y="1197530"/>
                  <a:pt x="1032641" y="1197530"/>
                </a:cubicBezTo>
                <a:lnTo>
                  <a:pt x="65016" y="1197530"/>
                </a:lnTo>
                <a:cubicBezTo>
                  <a:pt x="47773" y="1197530"/>
                  <a:pt x="31236" y="1190680"/>
                  <a:pt x="19043" y="1178487"/>
                </a:cubicBezTo>
                <a:cubicBezTo>
                  <a:pt x="6850" y="1166294"/>
                  <a:pt x="0" y="1149757"/>
                  <a:pt x="0" y="1132514"/>
                </a:cubicBezTo>
                <a:lnTo>
                  <a:pt x="0" y="65016"/>
                </a:lnTo>
                <a:cubicBezTo>
                  <a:pt x="0" y="29109"/>
                  <a:pt x="29109" y="0"/>
                  <a:pt x="65016" y="0"/>
                </a:cubicBezTo>
                <a:close/>
              </a:path>
            </a:pathLst>
          </a:custGeom>
          <a:solidFill>
            <a:srgbClr val="FFFFFF"/>
          </a:solidFill>
          <a:ln cap="rnd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44CCA9-B105-41B1-A18B-5C5E07C0896F}"/>
              </a:ext>
            </a:extLst>
          </p:cNvPr>
          <p:cNvSpPr txBox="1"/>
          <p:nvPr/>
        </p:nvSpPr>
        <p:spPr>
          <a:xfrm>
            <a:off x="11734202" y="6296615"/>
            <a:ext cx="3810598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ko-KR" altLang="en-US" sz="2999">
                <a:solidFill>
                  <a:schemeClr val="tx2">
                    <a:lumMod val="60000"/>
                    <a:lumOff val="40000"/>
                  </a:schemeClr>
                </a:solidFill>
                <a:latin typeface="각진펜 Bold"/>
                <a:ea typeface="각진펜 Bold"/>
              </a:rPr>
              <a:t>상태 모니터링</a:t>
            </a:r>
            <a:endParaRPr lang="en-US" sz="2999">
              <a:solidFill>
                <a:schemeClr val="tx2">
                  <a:lumMod val="60000"/>
                  <a:lumOff val="40000"/>
                </a:schemeClr>
              </a:solidFill>
              <a:latin typeface="각진펜 Bold"/>
              <a:ea typeface="각진펜 Bold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82B55CF-9615-442A-BF77-FCA5526B3BA7}"/>
              </a:ext>
            </a:extLst>
          </p:cNvPr>
          <p:cNvSpPr/>
          <p:nvPr/>
        </p:nvSpPr>
        <p:spPr>
          <a:xfrm>
            <a:off x="13121371" y="5218365"/>
            <a:ext cx="1005840" cy="914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각진펜 Bold" panose="020B0600000101010101" charset="-127"/>
                <a:ea typeface="각진펜 Bold" panose="020B0600000101010101" charset="-127"/>
              </a:rPr>
              <a:t>06</a:t>
            </a:r>
            <a:endParaRPr lang="ko-KR" altLang="en-US" sz="360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0A3A11-55BE-4395-9EE6-27FA24457654}"/>
              </a:ext>
            </a:extLst>
          </p:cNvPr>
          <p:cNvSpPr txBox="1"/>
          <p:nvPr/>
        </p:nvSpPr>
        <p:spPr>
          <a:xfrm>
            <a:off x="2855927" y="4000381"/>
            <a:ext cx="3608660" cy="64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AI </a:t>
            </a: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이미지 분류 기술을 활용하여</a:t>
            </a:r>
            <a:endParaRPr lang="en-US" altLang="ko-KR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식물의 종을 자동으로 인식합니다</a:t>
            </a:r>
            <a:endParaRPr lang="en-US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BEAE13-757E-4768-8E65-84A3D64136A0}"/>
              </a:ext>
            </a:extLst>
          </p:cNvPr>
          <p:cNvSpPr txBox="1"/>
          <p:nvPr/>
        </p:nvSpPr>
        <p:spPr>
          <a:xfrm>
            <a:off x="7339969" y="3979369"/>
            <a:ext cx="3608660" cy="64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사용자의 식물에 맞춘</a:t>
            </a:r>
            <a:endParaRPr lang="en-US" altLang="ko-KR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최적화된 관리정보를 제공 </a:t>
            </a:r>
            <a:r>
              <a:rPr lang="en-US" altLang="ko-KR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/ </a:t>
            </a: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활용 합니다</a:t>
            </a:r>
            <a:endParaRPr lang="en-US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13812B-D498-44DD-BC27-66055C3C97B0}"/>
              </a:ext>
            </a:extLst>
          </p:cNvPr>
          <p:cNvSpPr txBox="1"/>
          <p:nvPr/>
        </p:nvSpPr>
        <p:spPr>
          <a:xfrm>
            <a:off x="11703782" y="3933112"/>
            <a:ext cx="3810598" cy="645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현재 토양습도를 파악하고</a:t>
            </a:r>
            <a:r>
              <a:rPr lang="en-US" altLang="ko-KR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,</a:t>
            </a: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식물별 급수량에 따라 자동으로 급수합니다</a:t>
            </a:r>
            <a:endParaRPr lang="en-US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8967D0-75B7-4A05-858F-6BE49AF605D3}"/>
              </a:ext>
            </a:extLst>
          </p:cNvPr>
          <p:cNvSpPr txBox="1"/>
          <p:nvPr/>
        </p:nvSpPr>
        <p:spPr>
          <a:xfrm>
            <a:off x="2824926" y="7265841"/>
            <a:ext cx="3608660" cy="131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현재 온습도를 파악하고</a:t>
            </a:r>
            <a:r>
              <a:rPr lang="en-US" altLang="ko-KR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,</a:t>
            </a: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식물별 적정 온습도에 따라</a:t>
            </a:r>
            <a:endParaRPr lang="en-US" altLang="ko-KR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가습기와 쿨링팬으로 온습도를 </a:t>
            </a:r>
            <a:endParaRPr lang="en-US" altLang="ko-KR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자동으로 조절합니다</a:t>
            </a:r>
            <a:endParaRPr lang="en-US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96C800-72E9-4509-AD82-47A2F8F6B3C4}"/>
              </a:ext>
            </a:extLst>
          </p:cNvPr>
          <p:cNvSpPr txBox="1"/>
          <p:nvPr/>
        </p:nvSpPr>
        <p:spPr>
          <a:xfrm>
            <a:off x="7335699" y="7429499"/>
            <a:ext cx="3608660" cy="978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식물별 광 요구도에 따라</a:t>
            </a:r>
            <a:endParaRPr lang="en-US" altLang="ko-KR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디바이스의 </a:t>
            </a:r>
            <a:r>
              <a:rPr lang="en-US" altLang="ko-KR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LED</a:t>
            </a: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를 이용하여</a:t>
            </a:r>
            <a:endParaRPr lang="en-US" altLang="ko-KR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광량을 자동으로 조절합니다</a:t>
            </a:r>
            <a:endParaRPr lang="en-US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0AA6C3-7529-4A38-8D6E-830DEBD0F953}"/>
              </a:ext>
            </a:extLst>
          </p:cNvPr>
          <p:cNvSpPr txBox="1"/>
          <p:nvPr/>
        </p:nvSpPr>
        <p:spPr>
          <a:xfrm>
            <a:off x="11763749" y="7260602"/>
            <a:ext cx="3608660" cy="131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여러가지 센서를 통해 </a:t>
            </a:r>
            <a:endParaRPr lang="en-US" altLang="ko-KR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온도</a:t>
            </a:r>
            <a:r>
              <a:rPr lang="en-US" altLang="ko-KR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습도</a:t>
            </a:r>
            <a:r>
              <a:rPr lang="en-US" altLang="ko-KR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, </a:t>
            </a: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토양습도를 측정하고</a:t>
            </a:r>
            <a:endParaRPr lang="en-US" altLang="ko-KR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사용자에게 알려주거나 </a:t>
            </a:r>
            <a:endParaRPr lang="en-US" altLang="ko-KR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  <a:p>
            <a:pPr algn="ctr">
              <a:lnSpc>
                <a:spcPts val="2624"/>
              </a:lnSpc>
            </a:pPr>
            <a:r>
              <a:rPr lang="ko-KR" altLang="en-US" sz="1600" spc="-40">
                <a:solidFill>
                  <a:srgbClr val="000000"/>
                </a:solidFill>
                <a:latin typeface="각진펜" panose="020B0600000101010101" charset="-127"/>
                <a:ea typeface="각진펜" panose="020B0600000101010101" charset="-127"/>
              </a:rPr>
              <a:t>자동관리에 활용합니다 </a:t>
            </a:r>
            <a:endParaRPr lang="en-US" sz="1600" spc="-40">
              <a:solidFill>
                <a:srgbClr val="000000"/>
              </a:solidFill>
              <a:latin typeface="각진펜" panose="020B0600000101010101" charset="-127"/>
              <a:ea typeface="각진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5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6" grpId="0" animBg="1"/>
      <p:bldP spid="41" grpId="0"/>
      <p:bldP spid="42" grpId="0" animBg="1"/>
      <p:bldP spid="44" grpId="0"/>
      <p:bldP spid="45" grpId="0" animBg="1"/>
      <p:bldP spid="47" grpId="0"/>
      <p:bldP spid="48" grpId="0" animBg="1"/>
      <p:bldP spid="50" grpId="0"/>
      <p:bldP spid="51" grpId="0" animBg="1"/>
      <p:bldP spid="53" grpId="0"/>
      <p:bldP spid="54" grpId="0" animBg="1"/>
      <p:bldP spid="55" grpId="0"/>
      <p:bldP spid="56" grpId="0"/>
      <p:bldP spid="57" grpId="0"/>
      <p:bldP spid="59" grpId="0"/>
      <p:bldP spid="60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12">
            <a:extLst>
              <a:ext uri="{FF2B5EF4-FFF2-40B4-BE49-F238E27FC236}">
                <a16:creationId xmlns:a16="http://schemas.microsoft.com/office/drawing/2014/main" id="{023A7392-4D12-4D04-ABD0-7651F158E886}"/>
              </a:ext>
            </a:extLst>
          </p:cNvPr>
          <p:cNvGrpSpPr/>
          <p:nvPr/>
        </p:nvGrpSpPr>
        <p:grpSpPr>
          <a:xfrm>
            <a:off x="1447800" y="266700"/>
            <a:ext cx="15392400" cy="1062814"/>
            <a:chOff x="0" y="0"/>
            <a:chExt cx="3769848" cy="279918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254B588B-EB39-48DD-B0C0-D35881D4C128}"/>
                </a:ext>
              </a:extLst>
            </p:cNvPr>
            <p:cNvSpPr/>
            <p:nvPr/>
          </p:nvSpPr>
          <p:spPr>
            <a:xfrm>
              <a:off x="0" y="0"/>
              <a:ext cx="3769848" cy="279918"/>
            </a:xfrm>
            <a:custGeom>
              <a:avLst/>
              <a:gdLst/>
              <a:ahLst/>
              <a:cxnLst/>
              <a:rect l="l" t="t" r="r" b="b"/>
              <a:pathLst>
                <a:path w="3769848" h="279918">
                  <a:moveTo>
                    <a:pt x="40025" y="0"/>
                  </a:moveTo>
                  <a:lnTo>
                    <a:pt x="3729823" y="0"/>
                  </a:lnTo>
                  <a:cubicBezTo>
                    <a:pt x="3751928" y="0"/>
                    <a:pt x="3769848" y="17920"/>
                    <a:pt x="3769848" y="40025"/>
                  </a:cubicBezTo>
                  <a:lnTo>
                    <a:pt x="3769848" y="239893"/>
                  </a:lnTo>
                  <a:cubicBezTo>
                    <a:pt x="3769848" y="250508"/>
                    <a:pt x="3765631" y="260689"/>
                    <a:pt x="3758125" y="268195"/>
                  </a:cubicBezTo>
                  <a:cubicBezTo>
                    <a:pt x="3750619" y="275701"/>
                    <a:pt x="3740438" y="279918"/>
                    <a:pt x="3729823" y="279918"/>
                  </a:cubicBezTo>
                  <a:lnTo>
                    <a:pt x="40025" y="279918"/>
                  </a:lnTo>
                  <a:cubicBezTo>
                    <a:pt x="29410" y="279918"/>
                    <a:pt x="19229" y="275701"/>
                    <a:pt x="11723" y="268195"/>
                  </a:cubicBezTo>
                  <a:cubicBezTo>
                    <a:pt x="4217" y="260689"/>
                    <a:pt x="0" y="250508"/>
                    <a:pt x="0" y="239893"/>
                  </a:cubicBezTo>
                  <a:lnTo>
                    <a:pt x="0" y="40025"/>
                  </a:lnTo>
                  <a:cubicBezTo>
                    <a:pt x="0" y="29410"/>
                    <a:pt x="4217" y="19229"/>
                    <a:pt x="11723" y="11723"/>
                  </a:cubicBezTo>
                  <a:cubicBezTo>
                    <a:pt x="19229" y="4217"/>
                    <a:pt x="29410" y="0"/>
                    <a:pt x="4002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4" name="TextBox 14">
              <a:extLst>
                <a:ext uri="{FF2B5EF4-FFF2-40B4-BE49-F238E27FC236}">
                  <a16:creationId xmlns:a16="http://schemas.microsoft.com/office/drawing/2014/main" id="{C9F5B82C-67FB-4D8B-B0A7-39566142900B}"/>
                </a:ext>
              </a:extLst>
            </p:cNvPr>
            <p:cNvSpPr txBox="1"/>
            <p:nvPr/>
          </p:nvSpPr>
          <p:spPr>
            <a:xfrm>
              <a:off x="0" y="-47625"/>
              <a:ext cx="3769848" cy="32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FBD5AB25-A461-461F-AD7D-865C7DFC6956}"/>
              </a:ext>
            </a:extLst>
          </p:cNvPr>
          <p:cNvGrpSpPr/>
          <p:nvPr/>
        </p:nvGrpSpPr>
        <p:grpSpPr>
          <a:xfrm>
            <a:off x="2286000" y="238274"/>
            <a:ext cx="2007831" cy="931897"/>
            <a:chOff x="0" y="-47625"/>
            <a:chExt cx="528811" cy="245438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47B24424-4B4C-4213-B02D-0E05931BEB18}"/>
                </a:ext>
              </a:extLst>
            </p:cNvPr>
            <p:cNvSpPr/>
            <p:nvPr/>
          </p:nvSpPr>
          <p:spPr>
            <a:xfrm>
              <a:off x="0" y="0"/>
              <a:ext cx="528811" cy="197813"/>
            </a:xfrm>
            <a:custGeom>
              <a:avLst/>
              <a:gdLst/>
              <a:ahLst/>
              <a:cxnLst/>
              <a:rect l="l" t="t" r="r" b="b"/>
              <a:pathLst>
                <a:path w="528811" h="197813">
                  <a:moveTo>
                    <a:pt x="98906" y="0"/>
                  </a:moveTo>
                  <a:lnTo>
                    <a:pt x="429905" y="0"/>
                  </a:lnTo>
                  <a:cubicBezTo>
                    <a:pt x="456137" y="0"/>
                    <a:pt x="481294" y="10420"/>
                    <a:pt x="499842" y="28969"/>
                  </a:cubicBezTo>
                  <a:cubicBezTo>
                    <a:pt x="518391" y="47518"/>
                    <a:pt x="528811" y="72675"/>
                    <a:pt x="528811" y="98906"/>
                  </a:cubicBezTo>
                  <a:lnTo>
                    <a:pt x="528811" y="98906"/>
                  </a:lnTo>
                  <a:cubicBezTo>
                    <a:pt x="528811" y="153531"/>
                    <a:pt x="484529" y="197813"/>
                    <a:pt x="429905" y="197813"/>
                  </a:cubicBezTo>
                  <a:lnTo>
                    <a:pt x="98906" y="197813"/>
                  </a:lnTo>
                  <a:cubicBezTo>
                    <a:pt x="72675" y="197813"/>
                    <a:pt x="47518" y="187392"/>
                    <a:pt x="28969" y="168844"/>
                  </a:cubicBezTo>
                  <a:cubicBezTo>
                    <a:pt x="10420" y="150295"/>
                    <a:pt x="0" y="125138"/>
                    <a:pt x="0" y="98906"/>
                  </a:cubicBezTo>
                  <a:lnTo>
                    <a:pt x="0" y="98906"/>
                  </a:lnTo>
                  <a:cubicBezTo>
                    <a:pt x="0" y="72675"/>
                    <a:pt x="10420" y="47518"/>
                    <a:pt x="28969" y="28969"/>
                  </a:cubicBezTo>
                  <a:cubicBezTo>
                    <a:pt x="47518" y="10420"/>
                    <a:pt x="72675" y="0"/>
                    <a:pt x="98906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5C98451-9A72-4F68-9588-6C5C72023148}"/>
                </a:ext>
              </a:extLst>
            </p:cNvPr>
            <p:cNvSpPr txBox="1"/>
            <p:nvPr/>
          </p:nvSpPr>
          <p:spPr>
            <a:xfrm>
              <a:off x="0" y="-47625"/>
              <a:ext cx="528811" cy="245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67">
            <a:extLst>
              <a:ext uri="{FF2B5EF4-FFF2-40B4-BE49-F238E27FC236}">
                <a16:creationId xmlns:a16="http://schemas.microsoft.com/office/drawing/2014/main" id="{8E828C9A-5F53-46DA-8A6D-17D7C3342ACF}"/>
              </a:ext>
            </a:extLst>
          </p:cNvPr>
          <p:cNvSpPr txBox="1"/>
          <p:nvPr/>
        </p:nvSpPr>
        <p:spPr>
          <a:xfrm>
            <a:off x="2971800" y="571500"/>
            <a:ext cx="736576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600" spc="396">
                <a:solidFill>
                  <a:schemeClr val="bg1"/>
                </a:solidFill>
                <a:latin typeface="각진펜 Bold"/>
              </a:rPr>
              <a:t>01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6CB63F4-B3B8-4C83-BEBC-0AE3DDBF536D}"/>
              </a:ext>
            </a:extLst>
          </p:cNvPr>
          <p:cNvSpPr txBox="1"/>
          <p:nvPr/>
        </p:nvSpPr>
        <p:spPr>
          <a:xfrm>
            <a:off x="4537445" y="369482"/>
            <a:ext cx="104068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ko-KR" altLang="en-US" sz="44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프로젝트 개요 </a:t>
            </a:r>
            <a:r>
              <a:rPr lang="en-US" altLang="ko-KR" sz="45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- </a:t>
            </a:r>
            <a:r>
              <a:rPr lang="ko-KR" altLang="en-US" sz="4500">
                <a:solidFill>
                  <a:schemeClr val="tx2">
                    <a:lumMod val="60000"/>
                    <a:lumOff val="40000"/>
                  </a:schemeClr>
                </a:solidFill>
                <a:ea typeface="각진펜 Bold"/>
              </a:rPr>
              <a:t>주요 기능</a:t>
            </a:r>
            <a:endParaRPr lang="en-US" sz="4500">
              <a:solidFill>
                <a:schemeClr val="tx2">
                  <a:lumMod val="60000"/>
                  <a:lumOff val="40000"/>
                </a:schemeClr>
              </a:solidFill>
              <a:ea typeface="각진펜 Bold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84A524D-5E19-43E6-B42A-0F831E3CFE0F}"/>
              </a:ext>
            </a:extLst>
          </p:cNvPr>
          <p:cNvCxnSpPr>
            <a:cxnSpLocks/>
          </p:cNvCxnSpPr>
          <p:nvPr/>
        </p:nvCxnSpPr>
        <p:spPr>
          <a:xfrm flipV="1">
            <a:off x="4295272" y="2607052"/>
            <a:ext cx="2715128" cy="9421"/>
          </a:xfrm>
          <a:prstGeom prst="straightConnector1">
            <a:avLst/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CDF559-B961-4444-BF96-32C85AB37B74}"/>
              </a:ext>
            </a:extLst>
          </p:cNvPr>
          <p:cNvSpPr txBox="1"/>
          <p:nvPr/>
        </p:nvSpPr>
        <p:spPr>
          <a:xfrm>
            <a:off x="4711676" y="2247900"/>
            <a:ext cx="195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각진펜 Bold" panose="020B0600000101010101" charset="-127"/>
                <a:ea typeface="각진펜 Bold" panose="020B0600000101010101" charset="-127"/>
              </a:rPr>
              <a:t>로그인</a:t>
            </a:r>
            <a:r>
              <a:rPr lang="en-US" altLang="ko-KR" sz="1600" dirty="0">
                <a:latin typeface="각진펜 Bold" panose="020B0600000101010101" charset="-127"/>
                <a:ea typeface="각진펜 Bold" panose="020B0600000101010101" charset="-127"/>
              </a:rPr>
              <a:t>/</a:t>
            </a:r>
            <a:r>
              <a:rPr lang="ko-KR" altLang="en-US" sz="1600" dirty="0">
                <a:latin typeface="각진펜 Bold" panose="020B0600000101010101" charset="-127"/>
                <a:ea typeface="각진펜 Bold" panose="020B0600000101010101" charset="-127"/>
              </a:rPr>
              <a:t>로그아웃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52A4D6-7B11-4FC4-B760-391A9AE97EB6}"/>
              </a:ext>
            </a:extLst>
          </p:cNvPr>
          <p:cNvSpPr/>
          <p:nvPr/>
        </p:nvSpPr>
        <p:spPr>
          <a:xfrm>
            <a:off x="7065755" y="2212992"/>
            <a:ext cx="3851690" cy="677289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Service</a:t>
            </a:r>
            <a:r>
              <a:rPr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Server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37E00A2-ED3E-46A6-A427-515C6DEA955F}"/>
              </a:ext>
            </a:extLst>
          </p:cNvPr>
          <p:cNvGrpSpPr/>
          <p:nvPr/>
        </p:nvGrpSpPr>
        <p:grpSpPr>
          <a:xfrm>
            <a:off x="1614801" y="2220465"/>
            <a:ext cx="2788505" cy="2043174"/>
            <a:chOff x="772996" y="1426000"/>
            <a:chExt cx="1828800" cy="1287741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EF24749-CC90-46AB-9F5B-96F3BC12E050}"/>
                </a:ext>
              </a:extLst>
            </p:cNvPr>
            <p:cNvSpPr/>
            <p:nvPr/>
          </p:nvSpPr>
          <p:spPr>
            <a:xfrm>
              <a:off x="772996" y="1426000"/>
              <a:ext cx="1734534" cy="102045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래픽 94" descr="사용자 윤곽선">
              <a:extLst>
                <a:ext uri="{FF2B5EF4-FFF2-40B4-BE49-F238E27FC236}">
                  <a16:creationId xmlns:a16="http://schemas.microsoft.com/office/drawing/2014/main" id="{00E75CA7-F534-4799-A774-7BAA09FB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0541" y="1531364"/>
              <a:ext cx="809722" cy="809722"/>
            </a:xfrm>
            <a:prstGeom prst="rect">
              <a:avLst/>
            </a:prstGeom>
          </p:spPr>
        </p:pic>
        <p:pic>
          <p:nvPicPr>
            <p:cNvPr id="96" name="그래픽 95" descr="스마트폰 단색으로 채워진">
              <a:extLst>
                <a:ext uri="{FF2B5EF4-FFF2-40B4-BE49-F238E27FC236}">
                  <a16:creationId xmlns:a16="http://schemas.microsoft.com/office/drawing/2014/main" id="{D5F7E60C-DDF4-49AA-87E8-58AEA80CF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87396" y="1479025"/>
              <a:ext cx="914400" cy="914400"/>
            </a:xfrm>
            <a:prstGeom prst="rect">
              <a:avLst/>
            </a:prstGeom>
          </p:spPr>
        </p:pic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6ACA56B-CBCB-4BDA-85BA-8790325B21AF}"/>
                </a:ext>
              </a:extLst>
            </p:cNvPr>
            <p:cNvSpPr/>
            <p:nvPr/>
          </p:nvSpPr>
          <p:spPr>
            <a:xfrm>
              <a:off x="772996" y="2446451"/>
              <a:ext cx="1734534" cy="26729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latin typeface="각진펜 Bold" panose="020B0600000101010101" charset="-127"/>
                  <a:ea typeface="각진펜 Bold" panose="020B0600000101010101" charset="-127"/>
                </a:rPr>
                <a:t>사용자 </a:t>
              </a:r>
              <a:r>
                <a:rPr lang="en-US" altLang="ko-KR" sz="2000">
                  <a:latin typeface="각진펜 Bold" panose="020B0600000101010101" charset="-127"/>
                  <a:ea typeface="각진펜 Bold" panose="020B0600000101010101" charset="-127"/>
                </a:rPr>
                <a:t>(</a:t>
              </a:r>
              <a:r>
                <a:rPr lang="ko-KR" altLang="en-US" sz="2000" dirty="0">
                  <a:latin typeface="각진펜 Bold" panose="020B0600000101010101" charset="-127"/>
                  <a:ea typeface="각진펜 Bold" panose="020B0600000101010101" charset="-127"/>
                </a:rPr>
                <a:t>모바일</a:t>
              </a:r>
              <a:r>
                <a:rPr lang="en-US" altLang="ko-KR" sz="2000" dirty="0">
                  <a:latin typeface="각진펜 Bold" panose="020B0600000101010101" charset="-127"/>
                  <a:ea typeface="각진펜 Bold" panose="020B0600000101010101" charset="-127"/>
                </a:rPr>
                <a:t>)</a:t>
              </a:r>
              <a:endParaRPr lang="ko-KR" altLang="en-US" sz="2000" dirty="0">
                <a:latin typeface="각진펜 Bold" panose="020B0600000101010101" charset="-127"/>
                <a:ea typeface="각진펜 Bold" panose="020B0600000101010101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F8466B-0BBC-468B-9742-1353D4FA4037}"/>
              </a:ext>
            </a:extLst>
          </p:cNvPr>
          <p:cNvGrpSpPr/>
          <p:nvPr/>
        </p:nvGrpSpPr>
        <p:grpSpPr>
          <a:xfrm>
            <a:off x="1600200" y="4914900"/>
            <a:ext cx="2663959" cy="1993191"/>
            <a:chOff x="1611981" y="3284652"/>
            <a:chExt cx="1734534" cy="1287741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E2CF08-E17C-4EDC-BCC2-9203D0E1CAF8}"/>
                </a:ext>
              </a:extLst>
            </p:cNvPr>
            <p:cNvSpPr/>
            <p:nvPr/>
          </p:nvSpPr>
          <p:spPr>
            <a:xfrm>
              <a:off x="1611981" y="3284652"/>
              <a:ext cx="1734534" cy="102045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19F4A84-9BB5-48E8-9ABF-648DEB7A091B}"/>
                </a:ext>
              </a:extLst>
            </p:cNvPr>
            <p:cNvSpPr/>
            <p:nvPr/>
          </p:nvSpPr>
          <p:spPr>
            <a:xfrm>
              <a:off x="1611981" y="4305103"/>
              <a:ext cx="1734534" cy="26729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latin typeface="각진펜 Bold" panose="020B0600000101010101" charset="-127"/>
                  <a:ea typeface="각진펜 Bold" panose="020B0600000101010101" charset="-127"/>
                </a:rPr>
                <a:t>사용자 </a:t>
              </a:r>
              <a:r>
                <a:rPr lang="en-US" altLang="ko-KR" sz="2000">
                  <a:latin typeface="각진펜 Bold" panose="020B0600000101010101" charset="-127"/>
                  <a:ea typeface="각진펜 Bold" panose="020B0600000101010101" charset="-127"/>
                </a:rPr>
                <a:t>(</a:t>
              </a:r>
              <a:r>
                <a:rPr lang="ko-KR" altLang="en-US" sz="2000">
                  <a:latin typeface="각진펜 Bold" panose="020B0600000101010101" charset="-127"/>
                  <a:ea typeface="각진펜 Bold" panose="020B0600000101010101" charset="-127"/>
                </a:rPr>
                <a:t>화분 디바이스</a:t>
              </a:r>
              <a:r>
                <a:rPr lang="en-US" altLang="ko-KR" sz="2000">
                  <a:latin typeface="각진펜 Bold" panose="020B0600000101010101" charset="-127"/>
                  <a:ea typeface="각진펜 Bold" panose="020B0600000101010101" charset="-127"/>
                </a:rPr>
                <a:t>)</a:t>
              </a:r>
              <a:endParaRPr lang="ko-KR" altLang="en-US" sz="2000" dirty="0">
                <a:latin typeface="각진펜 Bold" panose="020B0600000101010101" charset="-127"/>
                <a:ea typeface="각진펜 Bold" panose="020B0600000101010101" charset="-127"/>
              </a:endParaRPr>
            </a:p>
          </p:txBody>
        </p:sp>
        <p:pic>
          <p:nvPicPr>
            <p:cNvPr id="93" name="그래픽 92" descr="화분에 있는 꽃 단색으로 채워진">
              <a:extLst>
                <a:ext uri="{FF2B5EF4-FFF2-40B4-BE49-F238E27FC236}">
                  <a16:creationId xmlns:a16="http://schemas.microsoft.com/office/drawing/2014/main" id="{B1BA9153-0FF4-4AD2-B5EC-80A23F58E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2048" y="3337677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4244D54-1BFD-46D2-B3ED-87490C711A5E}"/>
              </a:ext>
            </a:extLst>
          </p:cNvPr>
          <p:cNvGrpSpPr/>
          <p:nvPr/>
        </p:nvGrpSpPr>
        <p:grpSpPr>
          <a:xfrm>
            <a:off x="1614801" y="7039003"/>
            <a:ext cx="2663959" cy="1946881"/>
            <a:chOff x="471338" y="4908339"/>
            <a:chExt cx="1734534" cy="1287741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F840785-FFC5-4C66-AD0D-60FF14220134}"/>
                </a:ext>
              </a:extLst>
            </p:cNvPr>
            <p:cNvGrpSpPr/>
            <p:nvPr/>
          </p:nvGrpSpPr>
          <p:grpSpPr>
            <a:xfrm>
              <a:off x="471338" y="4908339"/>
              <a:ext cx="1734534" cy="1287741"/>
              <a:chOff x="1611981" y="3284652"/>
              <a:chExt cx="1734534" cy="1287741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41F334E-B6D5-4A72-A040-4ECDB3D0B0D7}"/>
                  </a:ext>
                </a:extLst>
              </p:cNvPr>
              <p:cNvSpPr/>
              <p:nvPr/>
            </p:nvSpPr>
            <p:spPr>
              <a:xfrm>
                <a:off x="1611981" y="3284652"/>
                <a:ext cx="1734534" cy="1020451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각진펜 Bold" panose="020B0600000101010101" charset="-127"/>
                  <a:ea typeface="각진펜 Bold" panose="020B0600000101010101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5C8AE423-93AA-4734-9A8E-155802591D3B}"/>
                  </a:ext>
                </a:extLst>
              </p:cNvPr>
              <p:cNvSpPr/>
              <p:nvPr/>
            </p:nvSpPr>
            <p:spPr>
              <a:xfrm>
                <a:off x="1611981" y="4305103"/>
                <a:ext cx="1734534" cy="26729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atin typeface="각진펜 Bold" panose="020B0600000101010101" charset="-127"/>
                    <a:ea typeface="각진펜 Bold" panose="020B0600000101010101" charset="-127"/>
                  </a:rPr>
                  <a:t>관리자</a:t>
                </a:r>
                <a:r>
                  <a:rPr lang="en-US" altLang="ko-KR" sz="2000" dirty="0">
                    <a:latin typeface="각진펜 Bold" panose="020B0600000101010101" charset="-127"/>
                    <a:ea typeface="각진펜 Bold" panose="020B0600000101010101" charset="-127"/>
                  </a:rPr>
                  <a:t>(</a:t>
                </a:r>
                <a:r>
                  <a:rPr lang="ko-KR" altLang="en-US" sz="2000" dirty="0">
                    <a:latin typeface="각진펜 Bold" panose="020B0600000101010101" charset="-127"/>
                    <a:ea typeface="각진펜 Bold" panose="020B0600000101010101" charset="-127"/>
                  </a:rPr>
                  <a:t>웹</a:t>
                </a:r>
                <a:r>
                  <a:rPr lang="en-US" altLang="ko-KR" sz="2000" dirty="0">
                    <a:latin typeface="각진펜 Bold" panose="020B0600000101010101" charset="-127"/>
                    <a:ea typeface="각진펜 Bold" panose="020B0600000101010101" charset="-127"/>
                  </a:rPr>
                  <a:t>)</a:t>
                </a:r>
                <a:endParaRPr lang="ko-KR" altLang="en-US" sz="2000" dirty="0">
                  <a:latin typeface="각진펜 Bold" panose="020B0600000101010101" charset="-127"/>
                  <a:ea typeface="각진펜 Bold" panose="020B0600000101010101" charset="-127"/>
                </a:endParaRPr>
              </a:p>
            </p:txBody>
          </p:sp>
        </p:grpSp>
        <p:pic>
          <p:nvPicPr>
            <p:cNvPr id="87" name="그래픽 86" descr="사용자 윤곽선">
              <a:extLst>
                <a:ext uri="{FF2B5EF4-FFF2-40B4-BE49-F238E27FC236}">
                  <a16:creationId xmlns:a16="http://schemas.microsoft.com/office/drawing/2014/main" id="{022A59E4-64A7-4FD5-A75D-1D93673C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9045" y="4999069"/>
              <a:ext cx="838987" cy="838987"/>
            </a:xfrm>
            <a:prstGeom prst="rect">
              <a:avLst/>
            </a:prstGeom>
          </p:spPr>
        </p:pic>
        <p:pic>
          <p:nvPicPr>
            <p:cNvPr id="88" name="그래픽 87" descr="인터넷 단색으로 채워진">
              <a:extLst>
                <a:ext uri="{FF2B5EF4-FFF2-40B4-BE49-F238E27FC236}">
                  <a16:creationId xmlns:a16="http://schemas.microsoft.com/office/drawing/2014/main" id="{217B6DBC-42EC-4A47-B862-EC646C129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85739" y="5094891"/>
              <a:ext cx="743166" cy="74316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B9FFE94-7D05-41D2-810E-011ACAC6F12D}"/>
              </a:ext>
            </a:extLst>
          </p:cNvPr>
          <p:cNvGrpSpPr/>
          <p:nvPr/>
        </p:nvGrpSpPr>
        <p:grpSpPr>
          <a:xfrm>
            <a:off x="13258800" y="4991100"/>
            <a:ext cx="3367933" cy="2666019"/>
            <a:chOff x="9170216" y="4908339"/>
            <a:chExt cx="1734534" cy="1287741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C533603-2387-4253-9086-7BE978AF2C7E}"/>
                </a:ext>
              </a:extLst>
            </p:cNvPr>
            <p:cNvGrpSpPr/>
            <p:nvPr/>
          </p:nvGrpSpPr>
          <p:grpSpPr>
            <a:xfrm>
              <a:off x="9170216" y="4908339"/>
              <a:ext cx="1734534" cy="1287741"/>
              <a:chOff x="1611981" y="3284652"/>
              <a:chExt cx="1734534" cy="1287741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8920886-9536-4E19-9FF8-A9D6ECF662DB}"/>
                  </a:ext>
                </a:extLst>
              </p:cNvPr>
              <p:cNvSpPr/>
              <p:nvPr/>
            </p:nvSpPr>
            <p:spPr>
              <a:xfrm>
                <a:off x="1611981" y="3284652"/>
                <a:ext cx="1734534" cy="1020451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1900B15D-F2BF-46BA-9180-43842F6C6A6E}"/>
                  </a:ext>
                </a:extLst>
              </p:cNvPr>
              <p:cNvSpPr/>
              <p:nvPr/>
            </p:nvSpPr>
            <p:spPr>
              <a:xfrm>
                <a:off x="1611981" y="4305103"/>
                <a:ext cx="1734534" cy="26729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atin typeface="각진펜 Bold" panose="020B0600000101010101" charset="-127"/>
                    <a:ea typeface="각진펜 Bold" panose="020B0600000101010101" charset="-127"/>
                  </a:rPr>
                  <a:t>데이터베이스</a:t>
                </a:r>
              </a:p>
            </p:txBody>
          </p:sp>
        </p:grpSp>
        <p:pic>
          <p:nvPicPr>
            <p:cNvPr id="83" name="그래픽 82" descr="데이터베이스 단색으로 채워진">
              <a:extLst>
                <a:ext uri="{FF2B5EF4-FFF2-40B4-BE49-F238E27FC236}">
                  <a16:creationId xmlns:a16="http://schemas.microsoft.com/office/drawing/2014/main" id="{8F01C9D5-89E7-49F5-8A81-64DA9401F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65979" y="4961365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CD6297-8820-4746-922D-D1D2D86948B8}"/>
              </a:ext>
            </a:extLst>
          </p:cNvPr>
          <p:cNvGrpSpPr/>
          <p:nvPr/>
        </p:nvGrpSpPr>
        <p:grpSpPr>
          <a:xfrm>
            <a:off x="13258800" y="2212992"/>
            <a:ext cx="3367933" cy="2587780"/>
            <a:chOff x="9170216" y="3059467"/>
            <a:chExt cx="1734534" cy="1287741"/>
          </a:xfr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099DB4-F164-41EB-A915-41B577EC116F}"/>
                </a:ext>
              </a:extLst>
            </p:cNvPr>
            <p:cNvGrpSpPr/>
            <p:nvPr/>
          </p:nvGrpSpPr>
          <p:grpSpPr>
            <a:xfrm>
              <a:off x="9170216" y="3059467"/>
              <a:ext cx="1734534" cy="1287741"/>
              <a:chOff x="1611981" y="3284652"/>
              <a:chExt cx="1734534" cy="128774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A81E2D9-4613-4721-98AF-1A5FBF7A8BCC}"/>
                  </a:ext>
                </a:extLst>
              </p:cNvPr>
              <p:cNvSpPr/>
              <p:nvPr/>
            </p:nvSpPr>
            <p:spPr>
              <a:xfrm>
                <a:off x="1611981" y="3284652"/>
                <a:ext cx="1734534" cy="1020451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BD51B01-F953-4D21-9CFD-034DF7943569}"/>
                  </a:ext>
                </a:extLst>
              </p:cNvPr>
              <p:cNvSpPr/>
              <p:nvPr/>
            </p:nvSpPr>
            <p:spPr>
              <a:xfrm>
                <a:off x="1611981" y="4305103"/>
                <a:ext cx="1734534" cy="26729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latin typeface="각진펜 Bold" panose="020B0600000101010101" charset="-127"/>
                    <a:ea typeface="각진펜 Bold" panose="020B0600000101010101" charset="-127"/>
                  </a:rPr>
                  <a:t>AI</a:t>
                </a:r>
                <a:endParaRPr lang="ko-KR" altLang="en-US" sz="2000" dirty="0">
                  <a:latin typeface="각진펜 Bold" panose="020B0600000101010101" charset="-127"/>
                  <a:ea typeface="각진펜 Bold" panose="020B0600000101010101" charset="-127"/>
                </a:endParaRPr>
              </a:p>
            </p:txBody>
          </p:sp>
        </p:grpSp>
        <p:pic>
          <p:nvPicPr>
            <p:cNvPr id="75" name="그래픽 74" descr="인공 지능 단색으로 채워진">
              <a:extLst>
                <a:ext uri="{FF2B5EF4-FFF2-40B4-BE49-F238E27FC236}">
                  <a16:creationId xmlns:a16="http://schemas.microsoft.com/office/drawing/2014/main" id="{B8D39D29-C325-4E2E-A13B-9EB559A37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9612201" y="3112492"/>
              <a:ext cx="914400" cy="914400"/>
            </a:xfrm>
            <a:prstGeom prst="rect">
              <a:avLst/>
            </a:prstGeom>
          </p:spPr>
        </p:pic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CC3B4D8-B0C2-48EF-9F4D-635D1E0005AF}"/>
              </a:ext>
            </a:extLst>
          </p:cNvPr>
          <p:cNvCxnSpPr>
            <a:cxnSpLocks/>
          </p:cNvCxnSpPr>
          <p:nvPr/>
        </p:nvCxnSpPr>
        <p:spPr>
          <a:xfrm flipV="1">
            <a:off x="4295272" y="3119170"/>
            <a:ext cx="2715128" cy="9421"/>
          </a:xfrm>
          <a:prstGeom prst="straightConnector1">
            <a:avLst/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F5FABCB-BAC3-4FC5-BC6D-C02FEBB21DED}"/>
              </a:ext>
            </a:extLst>
          </p:cNvPr>
          <p:cNvSpPr txBox="1"/>
          <p:nvPr/>
        </p:nvSpPr>
        <p:spPr>
          <a:xfrm>
            <a:off x="4711676" y="2782380"/>
            <a:ext cx="195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식물 정보 조회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639280D-9F78-4FC8-8C7C-39F5F969D627}"/>
              </a:ext>
            </a:extLst>
          </p:cNvPr>
          <p:cNvCxnSpPr>
            <a:cxnSpLocks/>
          </p:cNvCxnSpPr>
          <p:nvPr/>
        </p:nvCxnSpPr>
        <p:spPr>
          <a:xfrm flipV="1">
            <a:off x="4305775" y="3644913"/>
            <a:ext cx="2715128" cy="9421"/>
          </a:xfrm>
          <a:prstGeom prst="straightConnector1">
            <a:avLst/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68F19C6-01A5-478A-B032-F0AF5B121286}"/>
              </a:ext>
            </a:extLst>
          </p:cNvPr>
          <p:cNvSpPr txBox="1"/>
          <p:nvPr/>
        </p:nvSpPr>
        <p:spPr>
          <a:xfrm>
            <a:off x="4722179" y="3285761"/>
            <a:ext cx="195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나의 화단정보 조회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A0DF28A0-F735-415A-95F9-515219D9CF18}"/>
              </a:ext>
            </a:extLst>
          </p:cNvPr>
          <p:cNvCxnSpPr>
            <a:cxnSpLocks/>
          </p:cNvCxnSpPr>
          <p:nvPr/>
        </p:nvCxnSpPr>
        <p:spPr>
          <a:xfrm flipV="1">
            <a:off x="4305775" y="4156010"/>
            <a:ext cx="2715128" cy="9421"/>
          </a:xfrm>
          <a:prstGeom prst="straightConnector1">
            <a:avLst/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67C868F-15B2-49D7-992A-65EED93C1643}"/>
              </a:ext>
            </a:extLst>
          </p:cNvPr>
          <p:cNvSpPr txBox="1"/>
          <p:nvPr/>
        </p:nvSpPr>
        <p:spPr>
          <a:xfrm>
            <a:off x="4722179" y="3796858"/>
            <a:ext cx="195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개인정보 관리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77BBAFD-6FAD-498A-80FB-22EB1C026190}"/>
              </a:ext>
            </a:extLst>
          </p:cNvPr>
          <p:cNvCxnSpPr>
            <a:cxnSpLocks/>
          </p:cNvCxnSpPr>
          <p:nvPr/>
        </p:nvCxnSpPr>
        <p:spPr>
          <a:xfrm flipV="1">
            <a:off x="4324277" y="5426452"/>
            <a:ext cx="2715128" cy="9421"/>
          </a:xfrm>
          <a:prstGeom prst="straightConnector1">
            <a:avLst/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D296A76C-45F4-4D41-A5F4-02C4612F757B}"/>
              </a:ext>
            </a:extLst>
          </p:cNvPr>
          <p:cNvSpPr txBox="1"/>
          <p:nvPr/>
        </p:nvSpPr>
        <p:spPr>
          <a:xfrm>
            <a:off x="4740681" y="5067300"/>
            <a:ext cx="195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센서로그 전송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C34312D-219A-4F09-8979-FE9D94072503}"/>
              </a:ext>
            </a:extLst>
          </p:cNvPr>
          <p:cNvCxnSpPr>
            <a:cxnSpLocks/>
          </p:cNvCxnSpPr>
          <p:nvPr/>
        </p:nvCxnSpPr>
        <p:spPr>
          <a:xfrm flipV="1">
            <a:off x="4305775" y="5883652"/>
            <a:ext cx="2715128" cy="9421"/>
          </a:xfrm>
          <a:prstGeom prst="straightConnector1">
            <a:avLst/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9C185F8-876F-4F66-B32B-36B874CD082A}"/>
              </a:ext>
            </a:extLst>
          </p:cNvPr>
          <p:cNvSpPr txBox="1"/>
          <p:nvPr/>
        </p:nvSpPr>
        <p:spPr>
          <a:xfrm>
            <a:off x="4722179" y="5524500"/>
            <a:ext cx="195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모듈작동로그 전송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8BB4EE51-8AAB-4125-8D59-AAC18F3C145A}"/>
              </a:ext>
            </a:extLst>
          </p:cNvPr>
          <p:cNvCxnSpPr>
            <a:cxnSpLocks/>
          </p:cNvCxnSpPr>
          <p:nvPr/>
        </p:nvCxnSpPr>
        <p:spPr>
          <a:xfrm flipV="1">
            <a:off x="4313774" y="7496279"/>
            <a:ext cx="2715128" cy="9421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11959FD-81B8-4166-9B59-4F0A5D492602}"/>
              </a:ext>
            </a:extLst>
          </p:cNvPr>
          <p:cNvSpPr txBox="1"/>
          <p:nvPr/>
        </p:nvSpPr>
        <p:spPr>
          <a:xfrm>
            <a:off x="4648200" y="7137127"/>
            <a:ext cx="195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사용자 계정 관리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0662126-E3D2-45B4-B326-3C8D58AA699A}"/>
              </a:ext>
            </a:extLst>
          </p:cNvPr>
          <p:cNvCxnSpPr>
            <a:cxnSpLocks/>
          </p:cNvCxnSpPr>
          <p:nvPr/>
        </p:nvCxnSpPr>
        <p:spPr>
          <a:xfrm flipV="1">
            <a:off x="4295272" y="7953479"/>
            <a:ext cx="2715128" cy="9421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67DA47D-82CC-4566-BDA5-D77207E08394}"/>
              </a:ext>
            </a:extLst>
          </p:cNvPr>
          <p:cNvSpPr txBox="1"/>
          <p:nvPr/>
        </p:nvSpPr>
        <p:spPr>
          <a:xfrm>
            <a:off x="4515674" y="7594327"/>
            <a:ext cx="226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사용자 디바이스 관리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B14E669-6C71-48AD-BD24-94A301108F55}"/>
              </a:ext>
            </a:extLst>
          </p:cNvPr>
          <p:cNvCxnSpPr>
            <a:cxnSpLocks/>
          </p:cNvCxnSpPr>
          <p:nvPr/>
        </p:nvCxnSpPr>
        <p:spPr>
          <a:xfrm flipV="1">
            <a:off x="4307467" y="8410679"/>
            <a:ext cx="2715128" cy="9421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5F0996-45F4-4DFE-B149-AD3039BB5902}"/>
              </a:ext>
            </a:extLst>
          </p:cNvPr>
          <p:cNvSpPr txBox="1"/>
          <p:nvPr/>
        </p:nvSpPr>
        <p:spPr>
          <a:xfrm>
            <a:off x="4527869" y="8051527"/>
            <a:ext cx="226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식물데이터 관리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A9C6108-21D6-40EB-BB87-C898FEDC3C74}"/>
              </a:ext>
            </a:extLst>
          </p:cNvPr>
          <p:cNvCxnSpPr>
            <a:cxnSpLocks/>
          </p:cNvCxnSpPr>
          <p:nvPr/>
        </p:nvCxnSpPr>
        <p:spPr>
          <a:xfrm flipV="1">
            <a:off x="4307855" y="8867879"/>
            <a:ext cx="2715128" cy="9421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7555E2D-E3D6-4FF0-8E50-B62BC6B374C7}"/>
              </a:ext>
            </a:extLst>
          </p:cNvPr>
          <p:cNvSpPr txBox="1"/>
          <p:nvPr/>
        </p:nvSpPr>
        <p:spPr>
          <a:xfrm>
            <a:off x="4528257" y="8508727"/>
            <a:ext cx="226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각진펜 Bold" panose="020B0600000101010101" charset="-127"/>
                <a:ea typeface="각진펜 Bold" panose="020B0600000101010101" charset="-127"/>
              </a:rPr>
              <a:t>AI </a:t>
            </a:r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학습 관리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10E03B4B-D9A8-436D-A603-F8D8DD37B70A}"/>
              </a:ext>
            </a:extLst>
          </p:cNvPr>
          <p:cNvCxnSpPr>
            <a:cxnSpLocks/>
          </p:cNvCxnSpPr>
          <p:nvPr/>
        </p:nvCxnSpPr>
        <p:spPr>
          <a:xfrm flipV="1">
            <a:off x="10927279" y="3086099"/>
            <a:ext cx="2331521" cy="1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F880433-164D-437E-8456-5B6278012798}"/>
              </a:ext>
            </a:extLst>
          </p:cNvPr>
          <p:cNvSpPr txBox="1"/>
          <p:nvPr/>
        </p:nvSpPr>
        <p:spPr>
          <a:xfrm>
            <a:off x="10992674" y="2747546"/>
            <a:ext cx="226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식물 판별 요청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A16BF79-A45F-424C-9A85-9C40AFC5D1FA}"/>
              </a:ext>
            </a:extLst>
          </p:cNvPr>
          <p:cNvSpPr txBox="1"/>
          <p:nvPr/>
        </p:nvSpPr>
        <p:spPr>
          <a:xfrm>
            <a:off x="10992674" y="3086100"/>
            <a:ext cx="226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식물 판별 결과 반환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DA1D8C9-6393-49D2-A950-561AFE348B30}"/>
              </a:ext>
            </a:extLst>
          </p:cNvPr>
          <p:cNvCxnSpPr>
            <a:cxnSpLocks/>
          </p:cNvCxnSpPr>
          <p:nvPr/>
        </p:nvCxnSpPr>
        <p:spPr>
          <a:xfrm flipV="1">
            <a:off x="10924672" y="6362699"/>
            <a:ext cx="2334128" cy="1"/>
          </a:xfrm>
          <a:prstGeom prst="straightConnector1">
            <a:avLst/>
          </a:prstGeom>
          <a:ln w="28575">
            <a:solidFill>
              <a:srgbClr val="4BACC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092E901-FDC2-4CA0-81EE-36F09736FFF4}"/>
              </a:ext>
            </a:extLst>
          </p:cNvPr>
          <p:cNvSpPr txBox="1"/>
          <p:nvPr/>
        </p:nvSpPr>
        <p:spPr>
          <a:xfrm>
            <a:off x="10992674" y="5994126"/>
            <a:ext cx="226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데이터 저장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71B46FE-A9F4-49E8-9453-ED847E3C5020}"/>
              </a:ext>
            </a:extLst>
          </p:cNvPr>
          <p:cNvCxnSpPr>
            <a:cxnSpLocks/>
          </p:cNvCxnSpPr>
          <p:nvPr/>
        </p:nvCxnSpPr>
        <p:spPr>
          <a:xfrm flipV="1">
            <a:off x="10927279" y="4076699"/>
            <a:ext cx="2331521" cy="1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D862FE04-EF63-41B9-9058-CB59D5A20254}"/>
              </a:ext>
            </a:extLst>
          </p:cNvPr>
          <p:cNvSpPr txBox="1"/>
          <p:nvPr/>
        </p:nvSpPr>
        <p:spPr>
          <a:xfrm>
            <a:off x="10992674" y="3708126"/>
            <a:ext cx="2266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각진펜 Bold" panose="020B0600000101010101" charset="-127"/>
                <a:ea typeface="각진펜 Bold" panose="020B0600000101010101" charset="-127"/>
              </a:rPr>
              <a:t>AI </a:t>
            </a:r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재학습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E28B9-AB95-4A17-AF31-28EC756BC258}"/>
              </a:ext>
            </a:extLst>
          </p:cNvPr>
          <p:cNvSpPr txBox="1"/>
          <p:nvPr/>
        </p:nvSpPr>
        <p:spPr>
          <a:xfrm>
            <a:off x="13258800" y="8619918"/>
            <a:ext cx="3367932" cy="394339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280"/>
              </a:lnSpc>
            </a:pPr>
            <a:r>
              <a:rPr lang="ko-KR" altLang="en-US" sz="2000">
                <a:solidFill>
                  <a:schemeClr val="bg1"/>
                </a:solidFill>
                <a:latin typeface="각진펜 Bold" panose="020B0600000101010101" charset="-127"/>
                <a:ea typeface="각진펜 Bold" panose="020B0600000101010101" charset="-127"/>
              </a:rPr>
              <a:t>농촌진흥청 </a:t>
            </a:r>
            <a:r>
              <a:rPr lang="en-US" altLang="ko-KR" sz="2000">
                <a:solidFill>
                  <a:schemeClr val="bg1"/>
                </a:solidFill>
                <a:latin typeface="각진펜 Bold" panose="020B0600000101010101" charset="-127"/>
                <a:ea typeface="각진펜 Bold" panose="020B0600000101010101" charset="-127"/>
              </a:rPr>
              <a:t>API</a:t>
            </a:r>
            <a:endParaRPr lang="ko-KR" altLang="en-US" sz="2000">
              <a:solidFill>
                <a:schemeClr val="bg1"/>
              </a:solidFill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7CAF52A4-EA2F-4C05-8FD8-2FF2B42F2FE8}"/>
              </a:ext>
            </a:extLst>
          </p:cNvPr>
          <p:cNvCxnSpPr>
            <a:cxnSpLocks/>
            <a:stCxn id="85" idx="2"/>
            <a:endCxn id="7" idx="0"/>
          </p:cNvCxnSpPr>
          <p:nvPr/>
        </p:nvCxnSpPr>
        <p:spPr>
          <a:xfrm flipH="1">
            <a:off x="14942766" y="7657119"/>
            <a:ext cx="1" cy="962799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F40EDA9-EE09-403D-8BA5-8648372F1D43}"/>
              </a:ext>
            </a:extLst>
          </p:cNvPr>
          <p:cNvSpPr txBox="1"/>
          <p:nvPr/>
        </p:nvSpPr>
        <p:spPr>
          <a:xfrm>
            <a:off x="11739720" y="7995939"/>
            <a:ext cx="320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식물별 상세정보 </a:t>
            </a:r>
            <a:r>
              <a:rPr lang="en-US" altLang="ko-KR" sz="1600">
                <a:latin typeface="각진펜 Bold" panose="020B0600000101010101" charset="-127"/>
                <a:ea typeface="각진펜 Bold" panose="020B0600000101010101" charset="-127"/>
              </a:rPr>
              <a:t>/ </a:t>
            </a:r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관리정보 획득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A6B911EC-82A3-43B4-98AF-F35BC4EC412B}"/>
              </a:ext>
            </a:extLst>
          </p:cNvPr>
          <p:cNvCxnSpPr>
            <a:cxnSpLocks/>
          </p:cNvCxnSpPr>
          <p:nvPr/>
        </p:nvCxnSpPr>
        <p:spPr>
          <a:xfrm>
            <a:off x="2986933" y="4289938"/>
            <a:ext cx="0" cy="624962"/>
          </a:xfrm>
          <a:prstGeom prst="straightConnector1">
            <a:avLst/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CAA53DA-6140-4DDE-804B-36BE76DEC9F1}"/>
              </a:ext>
            </a:extLst>
          </p:cNvPr>
          <p:cNvSpPr txBox="1"/>
          <p:nvPr/>
        </p:nvSpPr>
        <p:spPr>
          <a:xfrm>
            <a:off x="2758333" y="4445711"/>
            <a:ext cx="2878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모듈제어 </a:t>
            </a:r>
            <a:r>
              <a:rPr lang="en-US" altLang="ko-KR" sz="1600">
                <a:latin typeface="각진펜 Bold" panose="020B0600000101010101" charset="-127"/>
                <a:ea typeface="각진펜 Bold" panose="020B0600000101010101" charset="-127"/>
              </a:rPr>
              <a:t>/ </a:t>
            </a:r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상태모니터링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65D4A2AE-C1EF-41A6-890A-83A939CC9091}"/>
              </a:ext>
            </a:extLst>
          </p:cNvPr>
          <p:cNvCxnSpPr>
            <a:cxnSpLocks/>
          </p:cNvCxnSpPr>
          <p:nvPr/>
        </p:nvCxnSpPr>
        <p:spPr>
          <a:xfrm flipV="1">
            <a:off x="4295272" y="6396454"/>
            <a:ext cx="2715128" cy="9421"/>
          </a:xfrm>
          <a:prstGeom prst="straightConnector1">
            <a:avLst/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F7BDD57-2CA5-4644-930E-B8F264DA8A9F}"/>
              </a:ext>
            </a:extLst>
          </p:cNvPr>
          <p:cNvSpPr txBox="1"/>
          <p:nvPr/>
        </p:nvSpPr>
        <p:spPr>
          <a:xfrm>
            <a:off x="4310405" y="6057900"/>
            <a:ext cx="271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사진촬영 </a:t>
            </a:r>
            <a:r>
              <a:rPr lang="en-US" altLang="ko-KR" sz="1600">
                <a:latin typeface="각진펜 Bold" panose="020B0600000101010101" charset="-127"/>
                <a:ea typeface="각진펜 Bold" panose="020B0600000101010101" charset="-127"/>
              </a:rPr>
              <a:t>/ AI </a:t>
            </a:r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식물판별 요청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859263F-3C50-434A-9FA8-D8A9E1641AF6}"/>
              </a:ext>
            </a:extLst>
          </p:cNvPr>
          <p:cNvSpPr txBox="1"/>
          <p:nvPr/>
        </p:nvSpPr>
        <p:spPr>
          <a:xfrm>
            <a:off x="4669628" y="6438900"/>
            <a:ext cx="2094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각진펜 Bold" panose="020B0600000101010101" charset="-127"/>
                <a:ea typeface="각진펜 Bold" panose="020B0600000101010101" charset="-127"/>
              </a:rPr>
              <a:t>식물별 관리정보 획득</a:t>
            </a:r>
            <a:endParaRPr lang="ko-KR" altLang="en-US" sz="16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63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5">
            <a:extLst>
              <a:ext uri="{FF2B5EF4-FFF2-40B4-BE49-F238E27FC236}">
                <a16:creationId xmlns:a16="http://schemas.microsoft.com/office/drawing/2014/main" id="{83FFFAD1-038E-4345-958A-2BE9346FC888}"/>
              </a:ext>
            </a:extLst>
          </p:cNvPr>
          <p:cNvSpPr txBox="1"/>
          <p:nvPr/>
        </p:nvSpPr>
        <p:spPr>
          <a:xfrm>
            <a:off x="1469373" y="5721572"/>
            <a:ext cx="13618227" cy="2023246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 lang="ko-KR" altLang="en-US">
              <a:latin typeface="각진펜 Bold" panose="020B0600000101010101" charset="-127"/>
              <a:ea typeface="각진펜 Bold" panose="020B0600000101010101" charset="-127"/>
            </a:endParaRPr>
          </a:p>
          <a:p>
            <a:pPr algn="l">
              <a:lnSpc>
                <a:spcPts val="14301"/>
              </a:lnSpc>
            </a:pPr>
            <a:r>
              <a:rPr lang="ko-KR" altLang="en-US" sz="11173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사용자 앱 </a:t>
            </a:r>
            <a:r>
              <a:rPr lang="en-US" altLang="ko-KR" sz="11173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/ </a:t>
            </a:r>
            <a:r>
              <a:rPr lang="ko-KR" altLang="en-US" sz="11173">
                <a:solidFill>
                  <a:schemeClr val="tx2">
                    <a:lumMod val="60000"/>
                    <a:lumOff val="40000"/>
                  </a:schemeClr>
                </a:solidFill>
                <a:latin typeface="각진펜 Bold" panose="020B0600000101010101" charset="-127"/>
                <a:ea typeface="각진펜 Bold" panose="020B0600000101010101" charset="-127"/>
              </a:rPr>
              <a:t>디바이스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DA615652-9546-4135-972F-7B4D6AAC6B97}"/>
              </a:ext>
            </a:extLst>
          </p:cNvPr>
          <p:cNvSpPr txBox="1"/>
          <p:nvPr/>
        </p:nvSpPr>
        <p:spPr>
          <a:xfrm>
            <a:off x="1495673" y="7778213"/>
            <a:ext cx="11305927" cy="4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ko-KR" altLang="en-US" sz="2500">
                <a:solidFill>
                  <a:srgbClr val="000000"/>
                </a:solidFill>
                <a:latin typeface="각진펜"/>
                <a:ea typeface="각진펜"/>
              </a:rPr>
              <a:t>디바이스 구성 </a:t>
            </a:r>
            <a:r>
              <a:rPr lang="en-US" altLang="ko-KR" sz="2500">
                <a:solidFill>
                  <a:srgbClr val="000000"/>
                </a:solidFill>
                <a:latin typeface="각진펜"/>
                <a:ea typeface="각진펜"/>
              </a:rPr>
              <a:t>/ </a:t>
            </a:r>
            <a:r>
              <a:rPr lang="ko-KR" altLang="en-US" sz="2500">
                <a:solidFill>
                  <a:srgbClr val="000000"/>
                </a:solidFill>
                <a:latin typeface="각진펜"/>
                <a:ea typeface="각진펜"/>
              </a:rPr>
              <a:t>시연 동영상</a:t>
            </a:r>
            <a:endParaRPr lang="en-US" sz="2500">
              <a:solidFill>
                <a:srgbClr val="000000"/>
              </a:solidFill>
              <a:latin typeface="각진펜"/>
              <a:ea typeface="각진펜"/>
            </a:endParaRPr>
          </a:p>
        </p:txBody>
      </p:sp>
      <p:sp>
        <p:nvSpPr>
          <p:cNvPr id="12" name="Freeform 25">
            <a:extLst>
              <a:ext uri="{FF2B5EF4-FFF2-40B4-BE49-F238E27FC236}">
                <a16:creationId xmlns:a16="http://schemas.microsoft.com/office/drawing/2014/main" id="{46893C09-E813-4996-94DB-76346AD6EF5D}"/>
              </a:ext>
            </a:extLst>
          </p:cNvPr>
          <p:cNvSpPr/>
          <p:nvPr/>
        </p:nvSpPr>
        <p:spPr>
          <a:xfrm>
            <a:off x="1497082" y="5067300"/>
            <a:ext cx="780298" cy="78029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B44E436C-184D-4561-8D65-B01DE4B7E73F}"/>
              </a:ext>
            </a:extLst>
          </p:cNvPr>
          <p:cNvSpPr txBox="1"/>
          <p:nvPr/>
        </p:nvSpPr>
        <p:spPr>
          <a:xfrm>
            <a:off x="1518943" y="5219132"/>
            <a:ext cx="736576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000">
                <a:solidFill>
                  <a:srgbClr val="FFFFFF"/>
                </a:solidFill>
                <a:latin typeface="각진펜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81704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lIns="0" tIns="0" rIns="0" bIns="0" rtlCol="0" anchor="t">
        <a:spAutoFit/>
      </a:bodyPr>
      <a:lstStyle>
        <a:defPPr algn="l">
          <a:lnSpc>
            <a:spcPts val="3280"/>
          </a:lnSpc>
          <a:defRPr sz="2000">
            <a:solidFill>
              <a:srgbClr val="000000"/>
            </a:solidFill>
            <a:latin typeface="각진펜 Bold" panose="020B0600000101010101" charset="-127"/>
            <a:ea typeface="각진펜 Bold" panose="020B0600000101010101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682</Words>
  <Application>Microsoft Office PowerPoint</Application>
  <PresentationFormat>사용자 지정</PresentationFormat>
  <Paragraphs>214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각진펜</vt:lpstr>
      <vt:lpstr>Arial</vt:lpstr>
      <vt:lpstr>Calibri</vt:lpstr>
      <vt:lpstr>각진펜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녹색의 파스텔톤 회사 부서 소개서 프레젠테이션</dc:title>
  <dc:creator>akasaka</dc:creator>
  <cp:lastModifiedBy>akasaka</cp:lastModifiedBy>
  <cp:revision>204</cp:revision>
  <dcterms:created xsi:type="dcterms:W3CDTF">2006-08-16T00:00:00Z</dcterms:created>
  <dcterms:modified xsi:type="dcterms:W3CDTF">2024-06-03T11:03:37Z</dcterms:modified>
  <dc:identifier>DAGGsFu6IN8</dc:identifier>
</cp:coreProperties>
</file>